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2" r:id="rId3"/>
    <p:sldId id="276" r:id="rId4"/>
    <p:sldId id="262" r:id="rId5"/>
    <p:sldId id="265" r:id="rId6"/>
    <p:sldId id="274" r:id="rId7"/>
    <p:sldId id="284" r:id="rId8"/>
    <p:sldId id="283" r:id="rId9"/>
    <p:sldId id="285" r:id="rId10"/>
    <p:sldId id="275" r:id="rId11"/>
    <p:sldId id="278" r:id="rId12"/>
    <p:sldId id="268" r:id="rId13"/>
    <p:sldId id="270" r:id="rId14"/>
    <p:sldId id="27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E6F7"/>
    <a:srgbClr val="66CEF2"/>
    <a:srgbClr val="9EDAE5"/>
    <a:srgbClr val="C9E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6357" autoAdjust="0"/>
  </p:normalViewPr>
  <p:slideViewPr>
    <p:cSldViewPr snapToGrid="0">
      <p:cViewPr varScale="1">
        <p:scale>
          <a:sx n="114" d="100"/>
          <a:sy n="114" d="100"/>
        </p:scale>
        <p:origin x="47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44EEE546-8812-455C-9C75-BA4E62B6BA58}" type="datetimeFigureOut">
              <a:rPr lang="en-US" smtClean="0"/>
              <a:t>3/15/2023</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0E702E99-7FE6-452E-93F7-81A4DF9303F5}" type="slidenum">
              <a:rPr lang="en-US" smtClean="0"/>
              <a:t>‹#›</a:t>
            </a:fld>
            <a:endParaRPr lang="en-US"/>
          </a:p>
        </p:txBody>
      </p:sp>
    </p:spTree>
    <p:extLst>
      <p:ext uri="{BB962C8B-B14F-4D97-AF65-F5344CB8AC3E}">
        <p14:creationId xmlns:p14="http://schemas.microsoft.com/office/powerpoint/2010/main" val="3939169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4EEE546-8812-455C-9C75-BA4E62B6BA58}" type="datetimeFigureOut">
              <a:rPr lang="en-US" smtClean="0"/>
              <a:t>3/15/2023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E702E99-7FE6-452E-93F7-81A4DF9303F5}" type="slidenum">
              <a:rPr lang="en-US" smtClean="0"/>
              <a:t>‹#›</a:t>
            </a:fld>
            <a:endParaRPr lang="en-US"/>
          </a:p>
        </p:txBody>
      </p:sp>
    </p:spTree>
    <p:extLst>
      <p:ext uri="{BB962C8B-B14F-4D97-AF65-F5344CB8AC3E}">
        <p14:creationId xmlns:p14="http://schemas.microsoft.com/office/powerpoint/2010/main" val="460118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4EEE546-8812-455C-9C75-BA4E62B6BA58}" type="datetimeFigureOut">
              <a:rPr lang="en-US" smtClean="0"/>
              <a:t>3/15/2023</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E702E99-7FE6-452E-93F7-81A4DF9303F5}" type="slidenum">
              <a:rPr lang="en-US" smtClean="0"/>
              <a:t>‹#›</a:t>
            </a:fld>
            <a:endParaRPr lang="en-US"/>
          </a:p>
        </p:txBody>
      </p:sp>
    </p:spTree>
    <p:extLst>
      <p:ext uri="{BB962C8B-B14F-4D97-AF65-F5344CB8AC3E}">
        <p14:creationId xmlns:p14="http://schemas.microsoft.com/office/powerpoint/2010/main" val="3434760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4EEE546-8812-455C-9C75-BA4E62B6BA58}" type="datetimeFigureOut">
              <a:rPr lang="en-US" smtClean="0"/>
              <a:t>3/15/2023</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E702E99-7FE6-452E-93F7-81A4DF9303F5}" type="slidenum">
              <a:rPr lang="en-US" smtClean="0"/>
              <a:t>‹#›</a:t>
            </a:fld>
            <a:endParaRPr lang="en-US"/>
          </a:p>
        </p:txBody>
      </p:sp>
    </p:spTree>
    <p:extLst>
      <p:ext uri="{BB962C8B-B14F-4D97-AF65-F5344CB8AC3E}">
        <p14:creationId xmlns:p14="http://schemas.microsoft.com/office/powerpoint/2010/main" val="3268360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EEE546-8812-455C-9C75-BA4E62B6BA58}" type="datetimeFigureOut">
              <a:rPr lang="en-US" smtClean="0"/>
              <a:t>3/15/2023</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E702E99-7FE6-452E-93F7-81A4DF9303F5}" type="slidenum">
              <a:rPr lang="en-US" smtClean="0"/>
              <a:t>‹#›</a:t>
            </a:fld>
            <a:endParaRPr lang="en-US"/>
          </a:p>
        </p:txBody>
      </p:sp>
    </p:spTree>
    <p:extLst>
      <p:ext uri="{BB962C8B-B14F-4D97-AF65-F5344CB8AC3E}">
        <p14:creationId xmlns:p14="http://schemas.microsoft.com/office/powerpoint/2010/main" val="1259495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4EEE546-8812-455C-9C75-BA4E62B6BA58}" type="datetimeFigureOut">
              <a:rPr lang="en-US" smtClean="0"/>
              <a:t>3/15/2023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702E99-7FE6-452E-93F7-81A4DF9303F5}" type="slidenum">
              <a:rPr lang="en-US" smtClean="0"/>
              <a:t>‹#›</a:t>
            </a:fld>
            <a:endParaRPr lang="en-US"/>
          </a:p>
        </p:txBody>
      </p:sp>
    </p:spTree>
    <p:extLst>
      <p:ext uri="{BB962C8B-B14F-4D97-AF65-F5344CB8AC3E}">
        <p14:creationId xmlns:p14="http://schemas.microsoft.com/office/powerpoint/2010/main" val="1834225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4EEE546-8812-455C-9C75-BA4E62B6BA58}" type="datetimeFigureOut">
              <a:rPr lang="en-US" smtClean="0"/>
              <a:t>3/15/2023</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0E702E99-7FE6-452E-93F7-81A4DF9303F5}" type="slidenum">
              <a:rPr lang="en-US" smtClean="0"/>
              <a:t>‹#›</a:t>
            </a:fld>
            <a:endParaRPr lang="en-US"/>
          </a:p>
        </p:txBody>
      </p:sp>
    </p:spTree>
    <p:extLst>
      <p:ext uri="{BB962C8B-B14F-4D97-AF65-F5344CB8AC3E}">
        <p14:creationId xmlns:p14="http://schemas.microsoft.com/office/powerpoint/2010/main" val="2674053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44EEE546-8812-455C-9C75-BA4E62B6BA58}" type="datetimeFigureOut">
              <a:rPr lang="en-US" smtClean="0"/>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702E99-7FE6-452E-93F7-81A4DF9303F5}" type="slidenum">
              <a:rPr lang="en-US" smtClean="0"/>
              <a:t>‹#›</a:t>
            </a:fld>
            <a:endParaRPr lang="en-US"/>
          </a:p>
        </p:txBody>
      </p:sp>
    </p:spTree>
    <p:extLst>
      <p:ext uri="{BB962C8B-B14F-4D97-AF65-F5344CB8AC3E}">
        <p14:creationId xmlns:p14="http://schemas.microsoft.com/office/powerpoint/2010/main" val="2424202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44EEE546-8812-455C-9C75-BA4E62B6BA58}" type="datetimeFigureOut">
              <a:rPr lang="en-US" smtClean="0"/>
              <a:t>3/15/2023</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E702E99-7FE6-452E-93F7-81A4DF9303F5}" type="slidenum">
              <a:rPr lang="en-US" smtClean="0"/>
              <a:t>‹#›</a:t>
            </a:fld>
            <a:endParaRPr lang="en-US"/>
          </a:p>
        </p:txBody>
      </p:sp>
    </p:spTree>
    <p:extLst>
      <p:ext uri="{BB962C8B-B14F-4D97-AF65-F5344CB8AC3E}">
        <p14:creationId xmlns:p14="http://schemas.microsoft.com/office/powerpoint/2010/main" val="1338756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EEE546-8812-455C-9C75-BA4E62B6BA58}" type="datetimeFigureOut">
              <a:rPr lang="en-US" smtClean="0"/>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702E99-7FE6-452E-93F7-81A4DF9303F5}" type="slidenum">
              <a:rPr lang="en-US" smtClean="0"/>
              <a:t>‹#›</a:t>
            </a:fld>
            <a:endParaRPr lang="en-US"/>
          </a:p>
        </p:txBody>
      </p:sp>
    </p:spTree>
    <p:extLst>
      <p:ext uri="{BB962C8B-B14F-4D97-AF65-F5344CB8AC3E}">
        <p14:creationId xmlns:p14="http://schemas.microsoft.com/office/powerpoint/2010/main" val="1530403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EEE546-8812-455C-9C75-BA4E62B6BA58}" type="datetimeFigureOut">
              <a:rPr lang="en-US" smtClean="0"/>
              <a:t>3/15/2023</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0E702E99-7FE6-452E-93F7-81A4DF9303F5}" type="slidenum">
              <a:rPr lang="en-US" smtClean="0"/>
              <a:t>‹#›</a:t>
            </a:fld>
            <a:endParaRPr lang="en-US"/>
          </a:p>
        </p:txBody>
      </p:sp>
    </p:spTree>
    <p:extLst>
      <p:ext uri="{BB962C8B-B14F-4D97-AF65-F5344CB8AC3E}">
        <p14:creationId xmlns:p14="http://schemas.microsoft.com/office/powerpoint/2010/main" val="357214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EEE546-8812-455C-9C75-BA4E62B6BA58}" type="datetimeFigureOut">
              <a:rPr lang="en-US" smtClean="0"/>
              <a:t>3/15/2023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702E99-7FE6-452E-93F7-81A4DF9303F5}" type="slidenum">
              <a:rPr lang="en-US" smtClean="0"/>
              <a:t>‹#›</a:t>
            </a:fld>
            <a:endParaRPr lang="en-US"/>
          </a:p>
        </p:txBody>
      </p:sp>
    </p:spTree>
    <p:extLst>
      <p:ext uri="{BB962C8B-B14F-4D97-AF65-F5344CB8AC3E}">
        <p14:creationId xmlns:p14="http://schemas.microsoft.com/office/powerpoint/2010/main" val="514315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EEE546-8812-455C-9C75-BA4E62B6BA58}" type="datetimeFigureOut">
              <a:rPr lang="en-US" smtClean="0"/>
              <a:t>3/15/2023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702E99-7FE6-452E-93F7-81A4DF9303F5}" type="slidenum">
              <a:rPr lang="en-US" smtClean="0"/>
              <a:t>‹#›</a:t>
            </a:fld>
            <a:endParaRPr lang="en-US"/>
          </a:p>
        </p:txBody>
      </p:sp>
    </p:spTree>
    <p:extLst>
      <p:ext uri="{BB962C8B-B14F-4D97-AF65-F5344CB8AC3E}">
        <p14:creationId xmlns:p14="http://schemas.microsoft.com/office/powerpoint/2010/main" val="231859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4EEE546-8812-455C-9C75-BA4E62B6BA58}" type="datetimeFigureOut">
              <a:rPr lang="en-US" smtClean="0"/>
              <a:t>3/15/2023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702E99-7FE6-452E-93F7-81A4DF9303F5}" type="slidenum">
              <a:rPr lang="en-US" smtClean="0"/>
              <a:t>‹#›</a:t>
            </a:fld>
            <a:endParaRPr lang="en-US"/>
          </a:p>
        </p:txBody>
      </p:sp>
    </p:spTree>
    <p:extLst>
      <p:ext uri="{BB962C8B-B14F-4D97-AF65-F5344CB8AC3E}">
        <p14:creationId xmlns:p14="http://schemas.microsoft.com/office/powerpoint/2010/main" val="3252918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EEE546-8812-455C-9C75-BA4E62B6BA58}" type="datetimeFigureOut">
              <a:rPr lang="en-US" smtClean="0"/>
              <a:t>3/15/2023</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0E702E99-7FE6-452E-93F7-81A4DF9303F5}" type="slidenum">
              <a:rPr lang="en-US" smtClean="0"/>
              <a:t>‹#›</a:t>
            </a:fld>
            <a:endParaRPr lang="en-US"/>
          </a:p>
        </p:txBody>
      </p:sp>
    </p:spTree>
    <p:extLst>
      <p:ext uri="{BB962C8B-B14F-4D97-AF65-F5344CB8AC3E}">
        <p14:creationId xmlns:p14="http://schemas.microsoft.com/office/powerpoint/2010/main" val="4176646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4EEE546-8812-455C-9C75-BA4E62B6BA58}" type="datetimeFigureOut">
              <a:rPr lang="en-US" smtClean="0"/>
              <a:t>3/15/2023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E702E99-7FE6-452E-93F7-81A4DF9303F5}" type="slidenum">
              <a:rPr lang="en-US" smtClean="0"/>
              <a:t>‹#›</a:t>
            </a:fld>
            <a:endParaRPr lang="en-US"/>
          </a:p>
        </p:txBody>
      </p:sp>
    </p:spTree>
    <p:extLst>
      <p:ext uri="{BB962C8B-B14F-4D97-AF65-F5344CB8AC3E}">
        <p14:creationId xmlns:p14="http://schemas.microsoft.com/office/powerpoint/2010/main" val="2135716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4EEE546-8812-455C-9C75-BA4E62B6BA58}" type="datetimeFigureOut">
              <a:rPr lang="en-US" smtClean="0"/>
              <a:t>3/15/2023</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0E702E99-7FE6-452E-93F7-81A4DF9303F5}" type="slidenum">
              <a:rPr lang="en-US" smtClean="0"/>
              <a:t>‹#›</a:t>
            </a:fld>
            <a:endParaRPr lang="en-US"/>
          </a:p>
        </p:txBody>
      </p:sp>
    </p:spTree>
    <p:extLst>
      <p:ext uri="{BB962C8B-B14F-4D97-AF65-F5344CB8AC3E}">
        <p14:creationId xmlns:p14="http://schemas.microsoft.com/office/powerpoint/2010/main" val="1480579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44EEE546-8812-455C-9C75-BA4E62B6BA58}" type="datetimeFigureOut">
              <a:rPr lang="en-US" smtClean="0"/>
              <a:t>3/15/2023</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0E702E99-7FE6-452E-93F7-81A4DF9303F5}" type="slidenum">
              <a:rPr lang="en-US" smtClean="0"/>
              <a:t>‹#›</a:t>
            </a:fld>
            <a:endParaRPr lang="en-US"/>
          </a:p>
        </p:txBody>
      </p:sp>
    </p:spTree>
    <p:extLst>
      <p:ext uri="{BB962C8B-B14F-4D97-AF65-F5344CB8AC3E}">
        <p14:creationId xmlns:p14="http://schemas.microsoft.com/office/powerpoint/2010/main" val="15769783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hyperlink" Target="mailto:knickerbockerd@ecu.edu"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hyperlink" Target="mailto:knickerbockerd@ecu.edu"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15.xml"/><Relationship Id="rId7" Type="http://schemas.openxmlformats.org/officeDocument/2006/relationships/image" Target="../media/image8.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7779A7-6CC9-4CC0-82E5-393BF2863CF7}"/>
              </a:ext>
            </a:extLst>
          </p:cNvPr>
          <p:cNvSpPr>
            <a:spLocks noGrp="1"/>
          </p:cNvSpPr>
          <p:nvPr>
            <p:ph type="ctrTitle"/>
          </p:nvPr>
        </p:nvSpPr>
        <p:spPr>
          <a:xfrm>
            <a:off x="1337834" y="1657351"/>
            <a:ext cx="9149191" cy="2647950"/>
          </a:xfrm>
        </p:spPr>
        <p:txBody>
          <a:bodyPr/>
          <a:lstStyle/>
          <a:p>
            <a:pPr algn="ctr"/>
            <a:br>
              <a:rPr lang="en-US" sz="2800" b="1" dirty="0">
                <a:solidFill>
                  <a:srgbClr val="FFFF00"/>
                </a:solidFill>
              </a:rPr>
            </a:br>
            <a:br>
              <a:rPr lang="en-US" sz="2800" b="1" dirty="0">
                <a:solidFill>
                  <a:srgbClr val="FFFF00"/>
                </a:solidFill>
              </a:rPr>
            </a:br>
            <a:r>
              <a:rPr lang="en-US" sz="4000" b="1" dirty="0">
                <a:solidFill>
                  <a:srgbClr val="FFFF00"/>
                </a:solidFill>
              </a:rPr>
              <a:t>The MA in Hispanic Studies (MAHS) </a:t>
            </a:r>
            <a:br>
              <a:rPr lang="en-US" sz="4000" b="1" dirty="0">
                <a:solidFill>
                  <a:srgbClr val="FFFF00"/>
                </a:solidFill>
              </a:rPr>
            </a:br>
            <a:r>
              <a:rPr lang="en-US" sz="3200" dirty="0"/>
              <a:t>Is it for </a:t>
            </a:r>
            <a:r>
              <a:rPr lang="en-US" sz="3200" b="1" i="1" dirty="0"/>
              <a:t>you</a:t>
            </a:r>
            <a:r>
              <a:rPr lang="en-US" sz="3200" dirty="0"/>
              <a:t>?</a:t>
            </a:r>
            <a:br>
              <a:rPr lang="en-US" sz="3200" dirty="0"/>
            </a:br>
            <a:br>
              <a:rPr lang="en-US" sz="4800" b="1" dirty="0">
                <a:solidFill>
                  <a:srgbClr val="FFFF00"/>
                </a:solidFill>
              </a:rPr>
            </a:br>
            <a:endParaRPr lang="en-US" sz="4800" dirty="0">
              <a:solidFill>
                <a:srgbClr val="FFFF00"/>
              </a:solidFill>
            </a:endParaRPr>
          </a:p>
        </p:txBody>
      </p:sp>
      <p:sp>
        <p:nvSpPr>
          <p:cNvPr id="5" name="Subtitle 4">
            <a:extLst>
              <a:ext uri="{FF2B5EF4-FFF2-40B4-BE49-F238E27FC236}">
                <a16:creationId xmlns:a16="http://schemas.microsoft.com/office/drawing/2014/main" id="{BD91F698-FB45-48D0-BC2D-476F6DE97CD5}"/>
              </a:ext>
            </a:extLst>
          </p:cNvPr>
          <p:cNvSpPr>
            <a:spLocks noGrp="1"/>
          </p:cNvSpPr>
          <p:nvPr>
            <p:ph type="subTitle" idx="1"/>
          </p:nvPr>
        </p:nvSpPr>
        <p:spPr>
          <a:xfrm>
            <a:off x="1436308" y="3762375"/>
            <a:ext cx="9283274" cy="2238374"/>
          </a:xfrm>
        </p:spPr>
        <p:txBody>
          <a:bodyPr>
            <a:normAutofit/>
          </a:bodyPr>
          <a:lstStyle/>
          <a:p>
            <a:pPr algn="ctr"/>
            <a:r>
              <a:rPr lang="en-US" sz="2600" dirty="0"/>
              <a:t>Also presenting two NEW options:</a:t>
            </a:r>
            <a:br>
              <a:rPr lang="en-US" sz="2600" b="1" dirty="0">
                <a:solidFill>
                  <a:srgbClr val="FFFF00"/>
                </a:solidFill>
              </a:rPr>
            </a:br>
            <a:r>
              <a:rPr lang="en-US" sz="2600" b="1" dirty="0">
                <a:solidFill>
                  <a:srgbClr val="FFFF00"/>
                </a:solidFill>
              </a:rPr>
              <a:t>Accelerated BA/BS-MA</a:t>
            </a:r>
            <a:br>
              <a:rPr lang="en-US" sz="2600" b="1" dirty="0">
                <a:solidFill>
                  <a:srgbClr val="FFFF00"/>
                </a:solidFill>
              </a:rPr>
            </a:br>
            <a:r>
              <a:rPr lang="en-US" sz="2600" b="1" dirty="0">
                <a:solidFill>
                  <a:srgbClr val="FFFF00"/>
                </a:solidFill>
              </a:rPr>
              <a:t>Dual Master’s Degrees</a:t>
            </a:r>
            <a:br>
              <a:rPr lang="en-US" sz="2800" b="1" dirty="0">
                <a:solidFill>
                  <a:srgbClr val="FFFF00"/>
                </a:solidFill>
              </a:rPr>
            </a:br>
            <a:endParaRPr lang="en-US" sz="2800" dirty="0"/>
          </a:p>
        </p:txBody>
      </p:sp>
      <p:pic>
        <p:nvPicPr>
          <p:cNvPr id="2" name="Audio 1">
            <a:hlinkClick r:id="" action="ppaction://media"/>
            <a:extLst>
              <a:ext uri="{FF2B5EF4-FFF2-40B4-BE49-F238E27FC236}">
                <a16:creationId xmlns:a16="http://schemas.microsoft.com/office/drawing/2014/main" id="{DFC10557-20E4-4E4B-A52A-5717C0D7E1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26188730"/>
      </p:ext>
    </p:extLst>
  </p:cSld>
  <p:clrMapOvr>
    <a:masterClrMapping/>
  </p:clrMapOvr>
  <mc:AlternateContent xmlns:mc="http://schemas.openxmlformats.org/markup-compatibility/2006" xmlns:p14="http://schemas.microsoft.com/office/powerpoint/2010/main">
    <mc:Choice Requires="p14">
      <p:transition spd="slow" p14:dur="2000" advTm="42294"/>
    </mc:Choice>
    <mc:Fallback xmlns="">
      <p:transition spd="slow" advTm="42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A220-ACBE-4A0D-AFC6-6DFF900B7B7F}"/>
              </a:ext>
            </a:extLst>
          </p:cNvPr>
          <p:cNvSpPr>
            <a:spLocks noGrp="1"/>
          </p:cNvSpPr>
          <p:nvPr>
            <p:ph type="title"/>
          </p:nvPr>
        </p:nvSpPr>
        <p:spPr>
          <a:xfrm>
            <a:off x="1154954" y="1000124"/>
            <a:ext cx="8761413" cy="680507"/>
          </a:xfrm>
        </p:spPr>
        <p:txBody>
          <a:bodyPr/>
          <a:lstStyle/>
          <a:p>
            <a:r>
              <a:rPr lang="en-US" sz="1800" b="1" kern="1800" dirty="0">
                <a:effectLst/>
                <a:latin typeface="Times New Roman" panose="02020603050405020304" pitchFamily="18" charset="0"/>
                <a:ea typeface="Times New Roman" panose="02020603050405020304" pitchFamily="18" charset="0"/>
              </a:rPr>
              <a:t> </a:t>
            </a:r>
            <a:endParaRPr lang="en-US" dirty="0"/>
          </a:p>
        </p:txBody>
      </p:sp>
      <p:sp>
        <p:nvSpPr>
          <p:cNvPr id="4" name="Content Placeholder 3">
            <a:extLst>
              <a:ext uri="{FF2B5EF4-FFF2-40B4-BE49-F238E27FC236}">
                <a16:creationId xmlns:a16="http://schemas.microsoft.com/office/drawing/2014/main" id="{852B30F8-C3D2-466D-8AF0-617316B69A56}"/>
              </a:ext>
            </a:extLst>
          </p:cNvPr>
          <p:cNvSpPr>
            <a:spLocks noGrp="1"/>
          </p:cNvSpPr>
          <p:nvPr>
            <p:ph sz="half" idx="2"/>
          </p:nvPr>
        </p:nvSpPr>
        <p:spPr>
          <a:xfrm>
            <a:off x="6208712" y="2603500"/>
            <a:ext cx="5465238" cy="3254376"/>
          </a:xfrm>
        </p:spPr>
        <p:txBody>
          <a:bodyPr>
            <a:noAutofit/>
          </a:bodyPr>
          <a:lstStyle/>
          <a:p>
            <a:pPr marL="0" marR="0" indent="0">
              <a:buNone/>
            </a:pPr>
            <a:r>
              <a:rPr lang="en-US" sz="2200" b="1" i="1" dirty="0">
                <a:solidFill>
                  <a:schemeClr val="accent5">
                    <a:lumMod val="75000"/>
                  </a:schemeClr>
                </a:solidFill>
                <a:effectLst/>
                <a:ea typeface="Times New Roman" panose="02020603050405020304" pitchFamily="18" charset="0"/>
              </a:rPr>
              <a:t>WHEN?</a:t>
            </a:r>
            <a:r>
              <a:rPr lang="en-US" sz="2200" dirty="0">
                <a:effectLst/>
                <a:ea typeface="Times New Roman" panose="02020603050405020304" pitchFamily="18" charset="0"/>
              </a:rPr>
              <a:t> </a:t>
            </a:r>
          </a:p>
          <a:p>
            <a:pPr marL="347472" marR="0">
              <a:buFont typeface="Wingdings" panose="05000000000000000000" pitchFamily="2" charset="2"/>
              <a:buChar char="Ø"/>
            </a:pPr>
            <a:r>
              <a:rPr lang="en-US" sz="2200" b="1" dirty="0">
                <a:effectLst/>
                <a:ea typeface="Times New Roman" panose="02020603050405020304" pitchFamily="18" charset="0"/>
              </a:rPr>
              <a:t>Senior year </a:t>
            </a:r>
            <a:r>
              <a:rPr lang="en-US" sz="2200" dirty="0">
                <a:effectLst/>
                <a:ea typeface="Times New Roman" panose="02020603050405020304" pitchFamily="18" charset="0"/>
              </a:rPr>
              <a:t>(90 undergraduate semester hours; 120 </a:t>
            </a:r>
            <a:r>
              <a:rPr lang="en-US" sz="2200" dirty="0" err="1">
                <a:effectLst/>
                <a:ea typeface="Times New Roman" panose="02020603050405020304" pitchFamily="18" charset="0"/>
              </a:rPr>
              <a:t>s.h.</a:t>
            </a:r>
            <a:r>
              <a:rPr lang="en-US" sz="2200" dirty="0">
                <a:effectLst/>
                <a:ea typeface="Times New Roman" panose="02020603050405020304" pitchFamily="18" charset="0"/>
              </a:rPr>
              <a:t> required for BA).</a:t>
            </a:r>
          </a:p>
          <a:p>
            <a:pPr marL="4572" marR="0" indent="0">
              <a:buNone/>
            </a:pPr>
            <a:r>
              <a:rPr lang="en-US" sz="2200" b="1" i="1" dirty="0">
                <a:solidFill>
                  <a:schemeClr val="accent5">
                    <a:lumMod val="75000"/>
                  </a:schemeClr>
                </a:solidFill>
                <a:effectLst/>
                <a:ea typeface="Times New Roman" panose="02020603050405020304" pitchFamily="18" charset="0"/>
              </a:rPr>
              <a:t>HOW?</a:t>
            </a:r>
          </a:p>
          <a:p>
            <a:pPr marL="347472" marR="0">
              <a:buFont typeface="Wingdings" panose="05000000000000000000" pitchFamily="2" charset="2"/>
              <a:buChar char="Ø"/>
            </a:pPr>
            <a:r>
              <a:rPr lang="en-US" sz="2200" dirty="0">
                <a:effectLst/>
                <a:ea typeface="Times New Roman" panose="02020603050405020304" pitchFamily="18" charset="0"/>
              </a:rPr>
              <a:t>Contact the Program Director, Dr. Almitra Medina, </a:t>
            </a:r>
            <a:r>
              <a:rPr lang="en-US" sz="2200" b="1" u="sng" dirty="0">
                <a:solidFill>
                  <a:srgbClr val="0563C1"/>
                </a:solidFill>
                <a:effectLst/>
                <a:ea typeface="Times New Roman" panose="02020603050405020304" pitchFamily="18" charset="0"/>
                <a:hlinkClick r:id="rId4"/>
              </a:rPr>
              <a:t>medinaa15@ecu.edu</a:t>
            </a:r>
            <a:endParaRPr lang="en-US" sz="2200" b="1" dirty="0">
              <a:effectLst/>
              <a:ea typeface="Times New Roman" panose="02020603050405020304" pitchFamily="18" charset="0"/>
            </a:endParaRPr>
          </a:p>
          <a:p>
            <a:pPr marL="0" marR="0" indent="0">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pPr marL="0" indent="0">
              <a:buNone/>
            </a:pPr>
            <a:endParaRPr lang="en-US" dirty="0"/>
          </a:p>
        </p:txBody>
      </p:sp>
      <p:sp>
        <p:nvSpPr>
          <p:cNvPr id="9" name="Content Placeholder 8">
            <a:extLst>
              <a:ext uri="{FF2B5EF4-FFF2-40B4-BE49-F238E27FC236}">
                <a16:creationId xmlns:a16="http://schemas.microsoft.com/office/drawing/2014/main" id="{705FB840-4DEE-4D71-9C05-768C3C8976BA}"/>
              </a:ext>
            </a:extLst>
          </p:cNvPr>
          <p:cNvSpPr>
            <a:spLocks noGrp="1"/>
          </p:cNvSpPr>
          <p:nvPr>
            <p:ph sz="half" idx="1"/>
          </p:nvPr>
        </p:nvSpPr>
        <p:spPr>
          <a:xfrm>
            <a:off x="514874" y="2603500"/>
            <a:ext cx="5465238" cy="3254376"/>
          </a:xfrm>
        </p:spPr>
        <p:txBody>
          <a:bodyPr>
            <a:normAutofit fontScale="92500" lnSpcReduction="10000"/>
          </a:bodyPr>
          <a:lstStyle/>
          <a:p>
            <a:pPr marL="0" marR="0" indent="0">
              <a:buNone/>
            </a:pPr>
            <a:r>
              <a:rPr lang="en-US" sz="2000" b="1" i="1" dirty="0">
                <a:solidFill>
                  <a:schemeClr val="accent5">
                    <a:lumMod val="75000"/>
                  </a:schemeClr>
                </a:solidFill>
                <a:effectLst/>
                <a:ea typeface="Times New Roman" panose="02020603050405020304" pitchFamily="18" charset="0"/>
              </a:rPr>
              <a:t>WHO?</a:t>
            </a:r>
            <a:r>
              <a:rPr lang="en-US" sz="2000" dirty="0">
                <a:effectLst/>
                <a:ea typeface="Times New Roman" panose="02020603050405020304" pitchFamily="18" charset="0"/>
              </a:rPr>
              <a:t> </a:t>
            </a:r>
          </a:p>
          <a:p>
            <a:pPr marL="347472" marR="0">
              <a:buFont typeface="Wingdings" panose="05000000000000000000" pitchFamily="2" charset="2"/>
              <a:buChar char="Ø"/>
            </a:pPr>
            <a:r>
              <a:rPr lang="en-US" sz="2000" b="1" dirty="0">
                <a:effectLst/>
                <a:ea typeface="Times New Roman" panose="02020603050405020304" pitchFamily="18" charset="0"/>
              </a:rPr>
              <a:t>Junior majors </a:t>
            </a:r>
            <a:r>
              <a:rPr lang="en-US" sz="2000" dirty="0">
                <a:effectLst/>
                <a:ea typeface="Times New Roman" panose="02020603050405020304" pitchFamily="18" charset="0"/>
              </a:rPr>
              <a:t>in Hispanic studies or Hispanic studies education (72 </a:t>
            </a:r>
            <a:r>
              <a:rPr lang="en-US" sz="2000" dirty="0" err="1">
                <a:effectLst/>
                <a:ea typeface="Times New Roman" panose="02020603050405020304" pitchFamily="18" charset="0"/>
              </a:rPr>
              <a:t>s.h.</a:t>
            </a:r>
            <a:r>
              <a:rPr lang="en-US" sz="2000" dirty="0">
                <a:effectLst/>
                <a:ea typeface="Times New Roman" panose="02020603050405020304" pitchFamily="18" charset="0"/>
              </a:rPr>
              <a:t>)</a:t>
            </a:r>
          </a:p>
          <a:p>
            <a:pPr>
              <a:buFont typeface="Wingdings" panose="05000000000000000000" pitchFamily="2" charset="2"/>
              <a:buChar char="Ø"/>
            </a:pPr>
            <a:r>
              <a:rPr lang="en-US" sz="2000" b="1" dirty="0">
                <a:ea typeface="Calibri" panose="020F0502020204030204" pitchFamily="34" charset="0"/>
                <a:cs typeface="Times New Roman" panose="02020603050405020304" pitchFamily="18" charset="0"/>
              </a:rPr>
              <a:t>M</a:t>
            </a:r>
            <a:r>
              <a:rPr lang="en-US" sz="2000" b="1" dirty="0">
                <a:effectLst/>
                <a:ea typeface="Calibri" panose="020F0502020204030204" pitchFamily="34" charset="0"/>
                <a:cs typeface="Times New Roman" panose="02020603050405020304" pitchFamily="18" charset="0"/>
              </a:rPr>
              <a:t>inimum GPA</a:t>
            </a:r>
            <a:r>
              <a:rPr lang="en-US" sz="2000" dirty="0">
                <a:effectLst/>
                <a:ea typeface="Calibri" panose="020F0502020204030204" pitchFamily="34" charset="0"/>
                <a:cs typeface="Times New Roman" panose="02020603050405020304" pitchFamily="18" charset="0"/>
              </a:rPr>
              <a:t> of</a:t>
            </a:r>
            <a:r>
              <a:rPr lang="en-US" sz="2000" dirty="0">
                <a:effectLst/>
                <a:ea typeface="Times New Roman" panose="02020603050405020304" pitchFamily="18" charset="0"/>
              </a:rPr>
              <a:t> </a:t>
            </a:r>
            <a:r>
              <a:rPr lang="en-US" sz="2000" b="1" dirty="0">
                <a:effectLst/>
                <a:ea typeface="Times New Roman" panose="02020603050405020304" pitchFamily="18" charset="0"/>
              </a:rPr>
              <a:t>3.5</a:t>
            </a:r>
            <a:r>
              <a:rPr lang="en-US" sz="2000" dirty="0">
                <a:effectLst/>
                <a:ea typeface="Times New Roman" panose="02020603050405020304" pitchFamily="18" charset="0"/>
              </a:rPr>
              <a:t> in SPAN courses and </a:t>
            </a:r>
            <a:r>
              <a:rPr lang="en-US" sz="2000" b="1" dirty="0">
                <a:effectLst/>
                <a:ea typeface="Times New Roman" panose="02020603050405020304" pitchFamily="18" charset="0"/>
              </a:rPr>
              <a:t>3.0</a:t>
            </a:r>
            <a:r>
              <a:rPr lang="en-US" sz="2000" dirty="0">
                <a:effectLst/>
                <a:ea typeface="Times New Roman" panose="02020603050405020304" pitchFamily="18" charset="0"/>
              </a:rPr>
              <a:t> overall.</a:t>
            </a:r>
          </a:p>
          <a:p>
            <a:pPr marL="0" marR="0" indent="0">
              <a:buNone/>
            </a:pPr>
            <a:r>
              <a:rPr lang="en-US" sz="2000" b="1" i="1" dirty="0">
                <a:solidFill>
                  <a:schemeClr val="accent5">
                    <a:lumMod val="75000"/>
                  </a:schemeClr>
                </a:solidFill>
                <a:effectLst/>
                <a:ea typeface="Times New Roman" panose="02020603050405020304" pitchFamily="18" charset="0"/>
              </a:rPr>
              <a:t>WHAT?</a:t>
            </a:r>
            <a:r>
              <a:rPr lang="en-US" sz="2000" dirty="0">
                <a:effectLst/>
                <a:latin typeface="Times New Roman" panose="02020603050405020304" pitchFamily="18" charset="0"/>
                <a:ea typeface="Times New Roman" panose="02020603050405020304" pitchFamily="18" charset="0"/>
              </a:rPr>
              <a:t> </a:t>
            </a:r>
          </a:p>
          <a:p>
            <a:pPr marL="0" marR="0">
              <a:buFont typeface="Wingdings" panose="05000000000000000000" pitchFamily="2" charset="2"/>
              <a:buChar char="Ø"/>
            </a:pPr>
            <a:r>
              <a:rPr lang="en-US" sz="2000" dirty="0">
                <a:effectLst/>
                <a:ea typeface="Times New Roman" panose="02020603050405020304" pitchFamily="18" charset="0"/>
              </a:rPr>
              <a:t>Finish </a:t>
            </a:r>
            <a:r>
              <a:rPr lang="en-US" sz="2000" b="1" dirty="0">
                <a:effectLst/>
                <a:ea typeface="Times New Roman" panose="02020603050405020304" pitchFamily="18" charset="0"/>
              </a:rPr>
              <a:t>BA and MA in 5 </a:t>
            </a:r>
            <a:r>
              <a:rPr lang="en-US" sz="2000" b="1" dirty="0" err="1">
                <a:effectLst/>
                <a:ea typeface="Times New Roman" panose="02020603050405020304" pitchFamily="18" charset="0"/>
              </a:rPr>
              <a:t>yrs</a:t>
            </a:r>
            <a:endParaRPr lang="en-US" sz="2000" b="1" dirty="0">
              <a:effectLst/>
              <a:ea typeface="Times New Roman" panose="02020603050405020304" pitchFamily="18" charset="0"/>
            </a:endParaRPr>
          </a:p>
          <a:p>
            <a:pPr marL="347472" marR="0">
              <a:buFont typeface="Wingdings" panose="05000000000000000000" pitchFamily="2" charset="2"/>
              <a:buChar char="Ø"/>
            </a:pPr>
            <a:r>
              <a:rPr lang="en-US" sz="2000" dirty="0">
                <a:effectLst/>
                <a:ea typeface="Times New Roman" panose="02020603050405020304" pitchFamily="18" charset="0"/>
              </a:rPr>
              <a:t>Count up to </a:t>
            </a:r>
            <a:r>
              <a:rPr lang="en-US" sz="2000" b="1" dirty="0">
                <a:effectLst/>
                <a:ea typeface="Times New Roman" panose="02020603050405020304" pitchFamily="18" charset="0"/>
              </a:rPr>
              <a:t>12 </a:t>
            </a:r>
            <a:r>
              <a:rPr lang="en-US" sz="2000" b="1" dirty="0" err="1">
                <a:effectLst/>
                <a:ea typeface="Times New Roman" panose="02020603050405020304" pitchFamily="18" charset="0"/>
              </a:rPr>
              <a:t>s.h.</a:t>
            </a:r>
            <a:r>
              <a:rPr lang="en-US" sz="2000" dirty="0">
                <a:effectLst/>
                <a:ea typeface="Times New Roman" panose="02020603050405020304" pitchFamily="18" charset="0"/>
              </a:rPr>
              <a:t> toward </a:t>
            </a:r>
            <a:r>
              <a:rPr lang="en-US" sz="2000" b="1" dirty="0">
                <a:effectLst/>
                <a:ea typeface="Times New Roman" panose="02020603050405020304" pitchFamily="18" charset="0"/>
              </a:rPr>
              <a:t>both</a:t>
            </a:r>
            <a:r>
              <a:rPr lang="en-US" sz="2000" dirty="0">
                <a:effectLst/>
                <a:ea typeface="Times New Roman" panose="02020603050405020304" pitchFamily="18" charset="0"/>
              </a:rPr>
              <a:t> BA and MA</a:t>
            </a:r>
          </a:p>
          <a:p>
            <a:pPr>
              <a:buFont typeface="Wingdings" panose="05000000000000000000" pitchFamily="2" charset="2"/>
              <a:buChar char="Ø"/>
            </a:pPr>
            <a:endParaRPr lang="en-US" sz="1800" dirty="0">
              <a:effectLst/>
              <a:ea typeface="Times New Roman" panose="02020603050405020304" pitchFamily="18" charset="0"/>
            </a:endParaRPr>
          </a:p>
          <a:p>
            <a:pPr marL="0" indent="0">
              <a:buNone/>
            </a:pPr>
            <a:endParaRPr lang="en-US" dirty="0"/>
          </a:p>
        </p:txBody>
      </p:sp>
      <p:pic>
        <p:nvPicPr>
          <p:cNvPr id="10" name="Content Placeholder 6" descr="Icon&#10;&#10;Description automatically generated">
            <a:extLst>
              <a:ext uri="{FF2B5EF4-FFF2-40B4-BE49-F238E27FC236}">
                <a16:creationId xmlns:a16="http://schemas.microsoft.com/office/drawing/2014/main" id="{C8E72C56-AD0C-49C0-944D-C1BB6C849C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874" y="513715"/>
            <a:ext cx="1280160" cy="1280160"/>
          </a:xfrm>
          <a:prstGeom prst="rect">
            <a:avLst/>
          </a:prstGeom>
        </p:spPr>
      </p:pic>
      <p:sp>
        <p:nvSpPr>
          <p:cNvPr id="12" name="TextBox 11">
            <a:extLst>
              <a:ext uri="{FF2B5EF4-FFF2-40B4-BE49-F238E27FC236}">
                <a16:creationId xmlns:a16="http://schemas.microsoft.com/office/drawing/2014/main" id="{07042F09-EFD6-4960-A1AC-07C730818C04}"/>
              </a:ext>
            </a:extLst>
          </p:cNvPr>
          <p:cNvSpPr txBox="1"/>
          <p:nvPr/>
        </p:nvSpPr>
        <p:spPr>
          <a:xfrm>
            <a:off x="2275633" y="523239"/>
            <a:ext cx="8315325" cy="1569660"/>
          </a:xfrm>
          <a:prstGeom prst="rect">
            <a:avLst/>
          </a:prstGeom>
          <a:noFill/>
        </p:spPr>
        <p:txBody>
          <a:bodyPr wrap="square">
            <a:spAutoFit/>
          </a:bodyPr>
          <a:lstStyle/>
          <a:p>
            <a:r>
              <a:rPr lang="en-US" sz="3200" b="1" kern="1800" dirty="0">
                <a:solidFill>
                  <a:srgbClr val="FFFF00"/>
                </a:solidFill>
                <a:effectLst/>
                <a:latin typeface="Times New Roman" panose="02020603050405020304" pitchFamily="18" charset="0"/>
                <a:ea typeface="Times New Roman" panose="02020603050405020304" pitchFamily="18" charset="0"/>
              </a:rPr>
              <a:t>Accelerated Bachelor of Arts in Foreign Languages and Literatures/Master of Arts in Hispanic Studies</a:t>
            </a:r>
            <a:endParaRPr lang="en-US" sz="3200" dirty="0">
              <a:solidFill>
                <a:srgbClr val="FFFF00"/>
              </a:solidFill>
            </a:endParaRPr>
          </a:p>
        </p:txBody>
      </p:sp>
      <p:graphicFrame>
        <p:nvGraphicFramePr>
          <p:cNvPr id="14" name="Table 14">
            <a:extLst>
              <a:ext uri="{FF2B5EF4-FFF2-40B4-BE49-F238E27FC236}">
                <a16:creationId xmlns:a16="http://schemas.microsoft.com/office/drawing/2014/main" id="{948B4985-ABB2-4F10-B2ED-42B5D72CD701}"/>
              </a:ext>
            </a:extLst>
          </p:cNvPr>
          <p:cNvGraphicFramePr>
            <a:graphicFrameLocks noGrp="1"/>
          </p:cNvGraphicFramePr>
          <p:nvPr>
            <p:extLst>
              <p:ext uri="{D42A27DB-BD31-4B8C-83A1-F6EECF244321}">
                <p14:modId xmlns:p14="http://schemas.microsoft.com/office/powerpoint/2010/main" val="2250886564"/>
              </p:ext>
            </p:extLst>
          </p:nvPr>
        </p:nvGraphicFramePr>
        <p:xfrm>
          <a:off x="647700" y="5857875"/>
          <a:ext cx="11026250" cy="922870"/>
        </p:xfrm>
        <a:graphic>
          <a:graphicData uri="http://schemas.openxmlformats.org/drawingml/2006/table">
            <a:tbl>
              <a:tblPr firstRow="1" bandRow="1">
                <a:tableStyleId>{5C22544A-7EE6-4342-B048-85BDC9FD1C3A}</a:tableStyleId>
              </a:tblPr>
              <a:tblGrid>
                <a:gridCol w="11026250">
                  <a:extLst>
                    <a:ext uri="{9D8B030D-6E8A-4147-A177-3AD203B41FA5}">
                      <a16:colId xmlns:a16="http://schemas.microsoft.com/office/drawing/2014/main" val="1943207974"/>
                    </a:ext>
                  </a:extLst>
                </a:gridCol>
              </a:tblGrid>
              <a:tr h="922870">
                <a:tc>
                  <a:txBody>
                    <a:bodyPr/>
                    <a:lstStyle/>
                    <a:p>
                      <a:pPr marL="0" marR="0" indent="0">
                        <a:spcBef>
                          <a:spcPts val="0"/>
                        </a:spcBef>
                        <a:spcAft>
                          <a:spcPts val="0"/>
                        </a:spcAft>
                        <a:buNone/>
                      </a:pPr>
                      <a:r>
                        <a:rPr lang="en-US" sz="1800" u="sng" dirty="0">
                          <a:effectLst/>
                          <a:latin typeface="Times New Roman" panose="02020603050405020304" pitchFamily="18" charset="0"/>
                          <a:ea typeface="Times New Roman" panose="02020603050405020304" pitchFamily="18" charset="0"/>
                        </a:rPr>
                        <a:t>For more information:</a:t>
                      </a:r>
                    </a:p>
                    <a:p>
                      <a:pPr marL="0" marR="0" indent="0">
                        <a:spcBef>
                          <a:spcPts val="0"/>
                        </a:spcBef>
                        <a:spcAft>
                          <a:spcPts val="0"/>
                        </a:spcAft>
                        <a:buNone/>
                      </a:pPr>
                      <a:r>
                        <a:rPr lang="en-US" sz="1800" dirty="0">
                          <a:effectLst/>
                          <a:latin typeface="Times New Roman" panose="02020603050405020304" pitchFamily="18" charset="0"/>
                          <a:ea typeface="Times New Roman" panose="02020603050405020304" pitchFamily="18" charset="0"/>
                        </a:rPr>
                        <a:t>http://catalog.ecu.edu/preview_program.php?catoid=21&amp;poid=5677&amp;returnto=1876</a:t>
                      </a:r>
                    </a:p>
                    <a:p>
                      <a:endParaRPr lang="en-US" dirty="0"/>
                    </a:p>
                  </a:txBody>
                  <a:tcPr/>
                </a:tc>
                <a:extLst>
                  <a:ext uri="{0D108BD9-81ED-4DB2-BD59-A6C34878D82A}">
                    <a16:rowId xmlns:a16="http://schemas.microsoft.com/office/drawing/2014/main" val="248690488"/>
                  </a:ext>
                </a:extLst>
              </a:tr>
            </a:tbl>
          </a:graphicData>
        </a:graphic>
      </p:graphicFrame>
      <p:pic>
        <p:nvPicPr>
          <p:cNvPr id="3" name="Audio 2">
            <a:hlinkClick r:id="" action="ppaction://media"/>
            <a:extLst>
              <a:ext uri="{FF2B5EF4-FFF2-40B4-BE49-F238E27FC236}">
                <a16:creationId xmlns:a16="http://schemas.microsoft.com/office/drawing/2014/main" id="{0EE81782-D6F5-4D42-AAFA-B7D57ADB8E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43627851"/>
      </p:ext>
    </p:extLst>
  </p:cSld>
  <p:clrMapOvr>
    <a:masterClrMapping/>
  </p:clrMapOvr>
  <mc:AlternateContent xmlns:mc="http://schemas.openxmlformats.org/markup-compatibility/2006" xmlns:p14="http://schemas.microsoft.com/office/powerpoint/2010/main">
    <mc:Choice Requires="p14">
      <p:transition spd="slow" p14:dur="2000" advTm="104523"/>
    </mc:Choice>
    <mc:Fallback xmlns="">
      <p:transition spd="slow" advTm="104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E8970-29EE-405E-9768-6DDE80076A74}"/>
              </a:ext>
            </a:extLst>
          </p:cNvPr>
          <p:cNvSpPr>
            <a:spLocks noGrp="1"/>
          </p:cNvSpPr>
          <p:nvPr>
            <p:ph type="title"/>
          </p:nvPr>
        </p:nvSpPr>
        <p:spPr>
          <a:xfrm>
            <a:off x="1154954" y="973668"/>
            <a:ext cx="8761413" cy="706964"/>
          </a:xfrm>
        </p:spPr>
        <p:txBody>
          <a:bodyPr>
            <a:noAutofit/>
          </a:bodyPr>
          <a:lstStyle/>
          <a:p>
            <a:pPr>
              <a:lnSpc>
                <a:spcPct val="90000"/>
              </a:lnSpc>
            </a:pPr>
            <a:r>
              <a:rPr lang="en-US" sz="2400" dirty="0"/>
              <a:t>Individual Dual Master’s Degrees:</a:t>
            </a:r>
            <a:br>
              <a:rPr lang="en-US" sz="2400" dirty="0"/>
            </a:br>
            <a:r>
              <a:rPr lang="en-US" sz="2400" dirty="0"/>
              <a:t>2 degrees in 3 years!</a:t>
            </a:r>
          </a:p>
        </p:txBody>
      </p:sp>
      <p:sp>
        <p:nvSpPr>
          <p:cNvPr id="3" name="Content Placeholder 2">
            <a:extLst>
              <a:ext uri="{FF2B5EF4-FFF2-40B4-BE49-F238E27FC236}">
                <a16:creationId xmlns:a16="http://schemas.microsoft.com/office/drawing/2014/main" id="{66D8293F-8B59-4A03-85FF-BFB84A1E3B55}"/>
              </a:ext>
            </a:extLst>
          </p:cNvPr>
          <p:cNvSpPr>
            <a:spLocks noGrp="1"/>
          </p:cNvSpPr>
          <p:nvPr>
            <p:ph idx="1"/>
          </p:nvPr>
        </p:nvSpPr>
        <p:spPr>
          <a:xfrm>
            <a:off x="1154955" y="2603500"/>
            <a:ext cx="3481054" cy="3416300"/>
          </a:xfrm>
        </p:spPr>
        <p:txBody>
          <a:bodyPr anchor="ctr">
            <a:normAutofit/>
          </a:bodyPr>
          <a:lstStyle/>
          <a:p>
            <a:pPr marR="0">
              <a:buFont typeface="Wingdings" panose="05000000000000000000" pitchFamily="2" charset="2"/>
              <a:buChar char="Ø"/>
            </a:pPr>
            <a:r>
              <a:rPr lang="en-US" sz="1600" b="1" dirty="0">
                <a:effectLst/>
                <a:ea typeface="Times New Roman" panose="02020603050405020304" pitchFamily="18" charset="0"/>
              </a:rPr>
              <a:t>Individualized dual degree programs combine linguistic and cultural competence with another professional field; for example, in the health sciences, social work or business. </a:t>
            </a:r>
          </a:p>
          <a:p>
            <a:pPr>
              <a:buFont typeface="Wingdings" panose="05000000000000000000" pitchFamily="2" charset="2"/>
              <a:buChar char="Ø"/>
            </a:pPr>
            <a:r>
              <a:rPr lang="en-US" sz="1600" b="1" dirty="0">
                <a:effectLst/>
                <a:ea typeface="Times New Roman" panose="02020603050405020304" pitchFamily="18" charset="0"/>
              </a:rPr>
              <a:t>UP TO 30%  of credit hours may be shared between the two degrees—saving you time and money!</a:t>
            </a:r>
          </a:p>
        </p:txBody>
      </p:sp>
      <p:pic>
        <p:nvPicPr>
          <p:cNvPr id="5" name="Picture 4" descr="Logo&#10;&#10;Description automatically generated">
            <a:extLst>
              <a:ext uri="{FF2B5EF4-FFF2-40B4-BE49-F238E27FC236}">
                <a16:creationId xmlns:a16="http://schemas.microsoft.com/office/drawing/2014/main" id="{9A64BFF6-F22E-4238-9CEB-CF3C7F333BCC}"/>
              </a:ext>
            </a:extLst>
          </p:cNvPr>
          <p:cNvPicPr>
            <a:picLocks noChangeAspect="1"/>
          </p:cNvPicPr>
          <p:nvPr/>
        </p:nvPicPr>
        <p:blipFill rotWithShape="1">
          <a:blip r:embed="rId4">
            <a:extLst>
              <a:ext uri="{28A0092B-C50C-407E-A947-70E740481C1C}">
                <a14:useLocalDpi xmlns:a14="http://schemas.microsoft.com/office/drawing/2010/main" val="0"/>
              </a:ext>
            </a:extLst>
          </a:blip>
          <a:srcRect l="28756" r="26794"/>
          <a:stretch/>
        </p:blipFill>
        <p:spPr>
          <a:xfrm>
            <a:off x="4984956" y="2769213"/>
            <a:ext cx="2350326" cy="1454095"/>
          </a:xfrm>
          <a:prstGeom prst="roundRect">
            <a:avLst>
              <a:gd name="adj" fmla="val 1858"/>
            </a:avLst>
          </a:prstGeom>
          <a:effectLst>
            <a:outerShdw blurRad="50800" dist="50800" dir="5400000" algn="tl" rotWithShape="0">
              <a:srgbClr val="000000">
                <a:alpha val="43000"/>
              </a:srgbClr>
            </a:outerShdw>
          </a:effectLst>
        </p:spPr>
      </p:pic>
      <p:pic>
        <p:nvPicPr>
          <p:cNvPr id="7" name="Picture 6" descr="A tall glass building&#10;&#10;Description automatically generated">
            <a:extLst>
              <a:ext uri="{FF2B5EF4-FFF2-40B4-BE49-F238E27FC236}">
                <a16:creationId xmlns:a16="http://schemas.microsoft.com/office/drawing/2014/main" id="{DC606CB4-D8AA-47E7-8375-303A7BEC0181}"/>
              </a:ext>
            </a:extLst>
          </p:cNvPr>
          <p:cNvPicPr>
            <a:picLocks noChangeAspect="1"/>
          </p:cNvPicPr>
          <p:nvPr/>
        </p:nvPicPr>
        <p:blipFill rotWithShape="1">
          <a:blip r:embed="rId5">
            <a:extLst>
              <a:ext uri="{28A0092B-C50C-407E-A947-70E740481C1C}">
                <a14:useLocalDpi xmlns:a14="http://schemas.microsoft.com/office/drawing/2010/main" val="0"/>
              </a:ext>
            </a:extLst>
          </a:blip>
          <a:srcRect l="7587" r="1498" b="6"/>
          <a:stretch/>
        </p:blipFill>
        <p:spPr>
          <a:xfrm>
            <a:off x="4984956" y="4389019"/>
            <a:ext cx="2350326" cy="1454095"/>
          </a:xfrm>
          <a:prstGeom prst="roundRect">
            <a:avLst>
              <a:gd name="adj" fmla="val 1858"/>
            </a:avLst>
          </a:prstGeom>
          <a:effectLst>
            <a:outerShdw blurRad="50800" dist="50800" dir="5400000" algn="tl" rotWithShape="0">
              <a:srgbClr val="000000">
                <a:alpha val="43000"/>
              </a:srgbClr>
            </a:outerShdw>
          </a:effectLst>
        </p:spPr>
      </p:pic>
      <p:pic>
        <p:nvPicPr>
          <p:cNvPr id="2052" name="Picture 4" descr="Funcionarios de Juzgados Civiles son los primeros en participar de la  encuesta para el Mapa de Transparencia - Noticias - Poder Judicial">
            <a:extLst>
              <a:ext uri="{FF2B5EF4-FFF2-40B4-BE49-F238E27FC236}">
                <a16:creationId xmlns:a16="http://schemas.microsoft.com/office/drawing/2014/main" id="{03FF895E-15E8-4C83-8622-A165F732B04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1" r="1" b="1"/>
          <a:stretch/>
        </p:blipFill>
        <p:spPr bwMode="auto">
          <a:xfrm>
            <a:off x="7493420" y="2769212"/>
            <a:ext cx="3650338" cy="3073902"/>
          </a:xfrm>
          <a:prstGeom prst="roundRect">
            <a:avLst>
              <a:gd name="adj" fmla="val 1858"/>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38C36FFC-22E3-496A-895C-7CEB849E9D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97407016"/>
      </p:ext>
    </p:extLst>
  </p:cSld>
  <p:clrMapOvr>
    <a:masterClrMapping/>
  </p:clrMapOvr>
  <mc:AlternateContent xmlns:mc="http://schemas.openxmlformats.org/markup-compatibility/2006" xmlns:p14="http://schemas.microsoft.com/office/powerpoint/2010/main">
    <mc:Choice Requires="p14">
      <p:transition spd="slow" p14:dur="2000" advTm="76960"/>
    </mc:Choice>
    <mc:Fallback xmlns="">
      <p:transition spd="slow" advTm="76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B3EF4D6-026A-4D52-B916-967329EE3F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5">
            <a:extLst>
              <a:ext uri="{FF2B5EF4-FFF2-40B4-BE49-F238E27FC236}">
                <a16:creationId xmlns:a16="http://schemas.microsoft.com/office/drawing/2014/main" id="{4DB4846F-6AA5-4DB3-9581-D95F22BD5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dirty="0"/>
          </a:p>
        </p:txBody>
      </p:sp>
      <p:sp>
        <p:nvSpPr>
          <p:cNvPr id="19" name="Freeform: Shape 18">
            <a:extLst>
              <a:ext uri="{FF2B5EF4-FFF2-40B4-BE49-F238E27FC236}">
                <a16:creationId xmlns:a16="http://schemas.microsoft.com/office/drawing/2014/main" id="{D54EC22E-2292-4292-A80B-E81DF64BF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80041"/>
            <a:ext cx="12192000" cy="5077959"/>
          </a:xfrm>
          <a:custGeom>
            <a:avLst/>
            <a:gdLst>
              <a:gd name="connsiteX0" fmla="*/ 12192000 w 12192000"/>
              <a:gd name="connsiteY0" fmla="*/ 0 h 5077959"/>
              <a:gd name="connsiteX1" fmla="*/ 12192000 w 12192000"/>
              <a:gd name="connsiteY1" fmla="*/ 1972152 h 5077959"/>
              <a:gd name="connsiteX2" fmla="*/ 12192000 w 12192000"/>
              <a:gd name="connsiteY2" fmla="*/ 2361342 h 5077959"/>
              <a:gd name="connsiteX3" fmla="*/ 12192000 w 12192000"/>
              <a:gd name="connsiteY3" fmla="*/ 5077959 h 5077959"/>
              <a:gd name="connsiteX4" fmla="*/ 0 w 12192000"/>
              <a:gd name="connsiteY4" fmla="*/ 5077959 h 5077959"/>
              <a:gd name="connsiteX5" fmla="*/ 0 w 12192000"/>
              <a:gd name="connsiteY5" fmla="*/ 2361342 h 5077959"/>
              <a:gd name="connsiteX6" fmla="*/ 0 w 12192000"/>
              <a:gd name="connsiteY6" fmla="*/ 1972152 h 5077959"/>
              <a:gd name="connsiteX7" fmla="*/ 0 w 12192000"/>
              <a:gd name="connsiteY7" fmla="*/ 12515 h 5077959"/>
              <a:gd name="connsiteX8" fmla="*/ 108623 w 12192000"/>
              <a:gd name="connsiteY8" fmla="*/ 29540 h 5077959"/>
              <a:gd name="connsiteX9" fmla="*/ 300195 w 12192000"/>
              <a:gd name="connsiteY9" fmla="*/ 56163 h 5077959"/>
              <a:gd name="connsiteX10" fmla="*/ 527528 w 12192000"/>
              <a:gd name="connsiteY10" fmla="*/ 88041 h 5077959"/>
              <a:gd name="connsiteX11" fmla="*/ 779127 w 12192000"/>
              <a:gd name="connsiteY11" fmla="*/ 121671 h 5077959"/>
              <a:gd name="connsiteX12" fmla="*/ 1062654 w 12192000"/>
              <a:gd name="connsiteY12" fmla="*/ 157052 h 5077959"/>
              <a:gd name="connsiteX13" fmla="*/ 1371726 w 12192000"/>
              <a:gd name="connsiteY13" fmla="*/ 194535 h 5077959"/>
              <a:gd name="connsiteX14" fmla="*/ 1707616 w 12192000"/>
              <a:gd name="connsiteY14" fmla="*/ 232018 h 5077959"/>
              <a:gd name="connsiteX15" fmla="*/ 2065219 w 12192000"/>
              <a:gd name="connsiteY15" fmla="*/ 270201 h 5077959"/>
              <a:gd name="connsiteX16" fmla="*/ 2450918 w 12192000"/>
              <a:gd name="connsiteY16" fmla="*/ 305583 h 5077959"/>
              <a:gd name="connsiteX17" fmla="*/ 2854496 w 12192000"/>
              <a:gd name="connsiteY17" fmla="*/ 339562 h 5077959"/>
              <a:gd name="connsiteX18" fmla="*/ 3281065 w 12192000"/>
              <a:gd name="connsiteY18" fmla="*/ 370390 h 5077959"/>
              <a:gd name="connsiteX19" fmla="*/ 3725514 w 12192000"/>
              <a:gd name="connsiteY19" fmla="*/ 399815 h 5077959"/>
              <a:gd name="connsiteX20" fmla="*/ 4189119 w 12192000"/>
              <a:gd name="connsiteY20" fmla="*/ 427490 h 5077959"/>
              <a:gd name="connsiteX21" fmla="*/ 4426671 w 12192000"/>
              <a:gd name="connsiteY21" fmla="*/ 437298 h 5077959"/>
              <a:gd name="connsiteX22" fmla="*/ 4669330 w 12192000"/>
              <a:gd name="connsiteY22" fmla="*/ 448158 h 5077959"/>
              <a:gd name="connsiteX23" fmla="*/ 4915819 w 12192000"/>
              <a:gd name="connsiteY23" fmla="*/ 458317 h 5077959"/>
              <a:gd name="connsiteX24" fmla="*/ 5163586 w 12192000"/>
              <a:gd name="connsiteY24" fmla="*/ 464973 h 5077959"/>
              <a:gd name="connsiteX25" fmla="*/ 5416461 w 12192000"/>
              <a:gd name="connsiteY25" fmla="*/ 470928 h 5077959"/>
              <a:gd name="connsiteX26" fmla="*/ 5671892 w 12192000"/>
              <a:gd name="connsiteY26" fmla="*/ 477234 h 5077959"/>
              <a:gd name="connsiteX27" fmla="*/ 5932430 w 12192000"/>
              <a:gd name="connsiteY27" fmla="*/ 481437 h 5077959"/>
              <a:gd name="connsiteX28" fmla="*/ 6195523 w 12192000"/>
              <a:gd name="connsiteY28" fmla="*/ 481437 h 5077959"/>
              <a:gd name="connsiteX29" fmla="*/ 6461170 w 12192000"/>
              <a:gd name="connsiteY29" fmla="*/ 483539 h 5077959"/>
              <a:gd name="connsiteX30" fmla="*/ 6729372 w 12192000"/>
              <a:gd name="connsiteY30" fmla="*/ 481437 h 5077959"/>
              <a:gd name="connsiteX31" fmla="*/ 7001406 w 12192000"/>
              <a:gd name="connsiteY31" fmla="*/ 477234 h 5077959"/>
              <a:gd name="connsiteX32" fmla="*/ 7273439 w 12192000"/>
              <a:gd name="connsiteY32" fmla="*/ 473380 h 5077959"/>
              <a:gd name="connsiteX33" fmla="*/ 7549303 w 12192000"/>
              <a:gd name="connsiteY33" fmla="*/ 464973 h 5077959"/>
              <a:gd name="connsiteX34" fmla="*/ 7827722 w 12192000"/>
              <a:gd name="connsiteY34" fmla="*/ 456215 h 5077959"/>
              <a:gd name="connsiteX35" fmla="*/ 8106140 w 12192000"/>
              <a:gd name="connsiteY35" fmla="*/ 446056 h 5077959"/>
              <a:gd name="connsiteX36" fmla="*/ 8387114 w 12192000"/>
              <a:gd name="connsiteY36" fmla="*/ 431694 h 5077959"/>
              <a:gd name="connsiteX37" fmla="*/ 8670640 w 12192000"/>
              <a:gd name="connsiteY37" fmla="*/ 414528 h 5077959"/>
              <a:gd name="connsiteX38" fmla="*/ 8955446 w 12192000"/>
              <a:gd name="connsiteY38" fmla="*/ 398064 h 5077959"/>
              <a:gd name="connsiteX39" fmla="*/ 9240250 w 12192000"/>
              <a:gd name="connsiteY39" fmla="*/ 377045 h 5077959"/>
              <a:gd name="connsiteX40" fmla="*/ 9528886 w 12192000"/>
              <a:gd name="connsiteY40" fmla="*/ 351823 h 5077959"/>
              <a:gd name="connsiteX41" fmla="*/ 9813691 w 12192000"/>
              <a:gd name="connsiteY41" fmla="*/ 326601 h 5077959"/>
              <a:gd name="connsiteX42" fmla="*/ 10103603 w 12192000"/>
              <a:gd name="connsiteY42" fmla="*/ 297525 h 5077959"/>
              <a:gd name="connsiteX43" fmla="*/ 10394794 w 12192000"/>
              <a:gd name="connsiteY43" fmla="*/ 265647 h 5077959"/>
              <a:gd name="connsiteX44" fmla="*/ 10682153 w 12192000"/>
              <a:gd name="connsiteY44" fmla="*/ 232018 h 5077959"/>
              <a:gd name="connsiteX45" fmla="*/ 10973344 w 12192000"/>
              <a:gd name="connsiteY45" fmla="*/ 192783 h 5077959"/>
              <a:gd name="connsiteX46" fmla="*/ 11263257 w 12192000"/>
              <a:gd name="connsiteY46" fmla="*/ 150746 h 5077959"/>
              <a:gd name="connsiteX47" fmla="*/ 11554448 w 12192000"/>
              <a:gd name="connsiteY47" fmla="*/ 109060 h 5077959"/>
              <a:gd name="connsiteX48" fmla="*/ 11844360 w 12192000"/>
              <a:gd name="connsiteY48" fmla="*/ 60367 h 5077959"/>
              <a:gd name="connsiteX49" fmla="*/ 12132996 w 12192000"/>
              <a:gd name="connsiteY49" fmla="*/ 10623 h 5077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192000" h="5077959">
                <a:moveTo>
                  <a:pt x="12192000" y="0"/>
                </a:moveTo>
                <a:lnTo>
                  <a:pt x="12192000" y="1972152"/>
                </a:lnTo>
                <a:lnTo>
                  <a:pt x="12192000" y="2361342"/>
                </a:lnTo>
                <a:lnTo>
                  <a:pt x="12192000" y="5077959"/>
                </a:lnTo>
                <a:lnTo>
                  <a:pt x="0" y="5077959"/>
                </a:lnTo>
                <a:lnTo>
                  <a:pt x="0" y="2361342"/>
                </a:lnTo>
                <a:lnTo>
                  <a:pt x="0" y="1972152"/>
                </a:lnTo>
                <a:lnTo>
                  <a:pt x="0" y="12515"/>
                </a:lnTo>
                <a:lnTo>
                  <a:pt x="108623" y="29540"/>
                </a:lnTo>
                <a:lnTo>
                  <a:pt x="300195" y="56163"/>
                </a:lnTo>
                <a:lnTo>
                  <a:pt x="527528" y="88041"/>
                </a:lnTo>
                <a:lnTo>
                  <a:pt x="779127" y="121671"/>
                </a:lnTo>
                <a:lnTo>
                  <a:pt x="1062654" y="157052"/>
                </a:lnTo>
                <a:lnTo>
                  <a:pt x="1371726" y="194535"/>
                </a:lnTo>
                <a:lnTo>
                  <a:pt x="1707616" y="232018"/>
                </a:lnTo>
                <a:lnTo>
                  <a:pt x="2065219" y="270201"/>
                </a:lnTo>
                <a:lnTo>
                  <a:pt x="2450918" y="305583"/>
                </a:lnTo>
                <a:lnTo>
                  <a:pt x="2854496" y="339562"/>
                </a:lnTo>
                <a:lnTo>
                  <a:pt x="3281065" y="370390"/>
                </a:lnTo>
                <a:lnTo>
                  <a:pt x="3725514" y="399815"/>
                </a:lnTo>
                <a:lnTo>
                  <a:pt x="4189119" y="427490"/>
                </a:lnTo>
                <a:lnTo>
                  <a:pt x="4426671" y="437298"/>
                </a:lnTo>
                <a:lnTo>
                  <a:pt x="4669330" y="448158"/>
                </a:lnTo>
                <a:lnTo>
                  <a:pt x="4915819" y="458317"/>
                </a:lnTo>
                <a:lnTo>
                  <a:pt x="5163586" y="464973"/>
                </a:lnTo>
                <a:lnTo>
                  <a:pt x="5416461" y="470928"/>
                </a:lnTo>
                <a:lnTo>
                  <a:pt x="5671892" y="477234"/>
                </a:lnTo>
                <a:lnTo>
                  <a:pt x="5932430" y="481437"/>
                </a:lnTo>
                <a:lnTo>
                  <a:pt x="6195523" y="481437"/>
                </a:lnTo>
                <a:lnTo>
                  <a:pt x="6461170" y="483539"/>
                </a:lnTo>
                <a:lnTo>
                  <a:pt x="6729372" y="481437"/>
                </a:lnTo>
                <a:lnTo>
                  <a:pt x="7001406" y="477234"/>
                </a:lnTo>
                <a:lnTo>
                  <a:pt x="7273439" y="473380"/>
                </a:lnTo>
                <a:lnTo>
                  <a:pt x="7549303" y="464973"/>
                </a:lnTo>
                <a:lnTo>
                  <a:pt x="7827722" y="456215"/>
                </a:lnTo>
                <a:lnTo>
                  <a:pt x="8106140" y="446056"/>
                </a:lnTo>
                <a:lnTo>
                  <a:pt x="8387114" y="431694"/>
                </a:lnTo>
                <a:lnTo>
                  <a:pt x="8670640" y="414528"/>
                </a:lnTo>
                <a:lnTo>
                  <a:pt x="8955446" y="398064"/>
                </a:lnTo>
                <a:lnTo>
                  <a:pt x="9240250" y="377045"/>
                </a:lnTo>
                <a:lnTo>
                  <a:pt x="9528886" y="351823"/>
                </a:lnTo>
                <a:lnTo>
                  <a:pt x="9813691" y="326601"/>
                </a:lnTo>
                <a:lnTo>
                  <a:pt x="10103603" y="297525"/>
                </a:lnTo>
                <a:lnTo>
                  <a:pt x="10394794" y="265647"/>
                </a:lnTo>
                <a:lnTo>
                  <a:pt x="10682153" y="232018"/>
                </a:lnTo>
                <a:lnTo>
                  <a:pt x="10973344" y="192783"/>
                </a:lnTo>
                <a:lnTo>
                  <a:pt x="11263257" y="150746"/>
                </a:lnTo>
                <a:lnTo>
                  <a:pt x="11554448" y="109060"/>
                </a:lnTo>
                <a:lnTo>
                  <a:pt x="11844360" y="60367"/>
                </a:lnTo>
                <a:lnTo>
                  <a:pt x="12132996" y="10623"/>
                </a:lnTo>
                <a:close/>
              </a:path>
            </a:pathLst>
          </a:custGeom>
          <a:solidFill>
            <a:srgbClr val="FFFFFF"/>
          </a:solidFill>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CC1C7165-8A3A-44EB-88D0-4EFA36A00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Freeform 5">
            <a:extLst>
              <a:ext uri="{FF2B5EF4-FFF2-40B4-BE49-F238E27FC236}">
                <a16:creationId xmlns:a16="http://schemas.microsoft.com/office/drawing/2014/main" id="{A1081473-BB93-49A4-B605-4E2053739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accent1"/>
          </a:solidFill>
          <a:ln>
            <a:noFill/>
          </a:ln>
        </p:spPr>
      </p:sp>
      <p:sp>
        <p:nvSpPr>
          <p:cNvPr id="9" name="Title 8">
            <a:extLst>
              <a:ext uri="{FF2B5EF4-FFF2-40B4-BE49-F238E27FC236}">
                <a16:creationId xmlns:a16="http://schemas.microsoft.com/office/drawing/2014/main" id="{51EA35CF-BC1E-41C0-BF93-8E813155AD8D}"/>
              </a:ext>
            </a:extLst>
          </p:cNvPr>
          <p:cNvSpPr>
            <a:spLocks noGrp="1"/>
          </p:cNvSpPr>
          <p:nvPr>
            <p:ph type="title"/>
          </p:nvPr>
        </p:nvSpPr>
        <p:spPr>
          <a:xfrm>
            <a:off x="1683171" y="838200"/>
            <a:ext cx="8825659" cy="977902"/>
          </a:xfrm>
        </p:spPr>
        <p:txBody>
          <a:bodyPr>
            <a:normAutofit/>
          </a:bodyPr>
          <a:lstStyle/>
          <a:p>
            <a:pPr algn="ctr">
              <a:lnSpc>
                <a:spcPct val="90000"/>
              </a:lnSpc>
            </a:pPr>
            <a:r>
              <a:rPr lang="en-US" sz="3100">
                <a:solidFill>
                  <a:srgbClr val="EBEBEB"/>
                </a:solidFill>
              </a:rPr>
              <a:t>Admissions requirements</a:t>
            </a:r>
            <a:br>
              <a:rPr lang="en-US" sz="3100">
                <a:solidFill>
                  <a:srgbClr val="EBEBEB"/>
                </a:solidFill>
              </a:rPr>
            </a:br>
            <a:endParaRPr lang="en-US" sz="3100">
              <a:solidFill>
                <a:srgbClr val="EBEBEB"/>
              </a:solidFill>
            </a:endParaRPr>
          </a:p>
        </p:txBody>
      </p:sp>
      <p:sp>
        <p:nvSpPr>
          <p:cNvPr id="10" name="Content Placeholder 9">
            <a:extLst>
              <a:ext uri="{FF2B5EF4-FFF2-40B4-BE49-F238E27FC236}">
                <a16:creationId xmlns:a16="http://schemas.microsoft.com/office/drawing/2014/main" id="{9B424CB7-12A2-4BC9-8C26-109029CBDAB8}"/>
              </a:ext>
            </a:extLst>
          </p:cNvPr>
          <p:cNvSpPr>
            <a:spLocks noGrp="1"/>
          </p:cNvSpPr>
          <p:nvPr>
            <p:ph idx="1"/>
          </p:nvPr>
        </p:nvSpPr>
        <p:spPr>
          <a:xfrm>
            <a:off x="1683171" y="2757942"/>
            <a:ext cx="8825659" cy="3261857"/>
          </a:xfrm>
        </p:spPr>
        <p:txBody>
          <a:bodyPr>
            <a:normAutofit/>
          </a:bodyPr>
          <a:lstStyle/>
          <a:p>
            <a:pPr marL="0" lvl="3">
              <a:lnSpc>
                <a:spcPct val="90000"/>
              </a:lnSpc>
            </a:pPr>
            <a:r>
              <a:rPr lang="en-US" sz="1900">
                <a:solidFill>
                  <a:srgbClr val="404040"/>
                </a:solidFill>
                <a:latin typeface="Calibri"/>
                <a:cs typeface="Calibri"/>
              </a:rPr>
              <a:t>Baccalaureate degree from an accredited institution, not necessarily in the field if language skills are adequate (minimum requirement)</a:t>
            </a:r>
          </a:p>
          <a:p>
            <a:pPr marL="0" lvl="3">
              <a:lnSpc>
                <a:spcPct val="90000"/>
              </a:lnSpc>
            </a:pPr>
            <a:r>
              <a:rPr lang="en-US" sz="1900">
                <a:solidFill>
                  <a:srgbClr val="404040"/>
                </a:solidFill>
                <a:latin typeface="Calibri"/>
                <a:cs typeface="Calibri"/>
              </a:rPr>
              <a:t>Undergraduate GPA of 3.0 (general), 2.5 (minimum for provisional acceptance) </a:t>
            </a:r>
          </a:p>
          <a:p>
            <a:pPr marL="0" lvl="3">
              <a:lnSpc>
                <a:spcPct val="90000"/>
              </a:lnSpc>
            </a:pPr>
            <a:r>
              <a:rPr lang="en-US" sz="1900">
                <a:solidFill>
                  <a:srgbClr val="404040"/>
                </a:solidFill>
                <a:latin typeface="Calibri"/>
                <a:cs typeface="Calibri"/>
              </a:rPr>
              <a:t>Evidence of sufficient language skills in Spanish in an oral interview and writing sample.</a:t>
            </a:r>
          </a:p>
          <a:p>
            <a:pPr marL="0" lvl="3">
              <a:lnSpc>
                <a:spcPct val="90000"/>
              </a:lnSpc>
            </a:pPr>
            <a:r>
              <a:rPr lang="en-US" sz="1900">
                <a:solidFill>
                  <a:srgbClr val="404040"/>
                </a:solidFill>
                <a:latin typeface="Calibri"/>
                <a:cs typeface="Calibri"/>
              </a:rPr>
              <a:t>NO GRE or other exam required!</a:t>
            </a:r>
          </a:p>
          <a:p>
            <a:pPr marL="0" lvl="3">
              <a:lnSpc>
                <a:spcPct val="90000"/>
              </a:lnSpc>
            </a:pPr>
            <a:r>
              <a:rPr lang="en-US" sz="1900">
                <a:solidFill>
                  <a:srgbClr val="404040"/>
                </a:solidFill>
                <a:latin typeface="Calibri"/>
                <a:cs typeface="Calibri"/>
              </a:rPr>
              <a:t>If English is not the applicant’s native language and they have not completed at least 18 credit hours at a United States school, they must achieve the minimum score required by the Graduate School on the TOEFL, IELTS, or PTE, or complete the ECU Language Academy (ECULA). </a:t>
            </a:r>
          </a:p>
          <a:p>
            <a:pPr marL="0" lvl="3">
              <a:lnSpc>
                <a:spcPct val="90000"/>
              </a:lnSpc>
            </a:pPr>
            <a:endParaRPr lang="en-US" sz="1900">
              <a:solidFill>
                <a:srgbClr val="404040"/>
              </a:solidFill>
              <a:latin typeface="Calibri"/>
              <a:cs typeface="Calibri"/>
            </a:endParaRPr>
          </a:p>
          <a:p>
            <a:pPr marL="0" indent="0">
              <a:lnSpc>
                <a:spcPct val="90000"/>
              </a:lnSpc>
              <a:buNone/>
            </a:pPr>
            <a:endParaRPr lang="en-US" sz="1900">
              <a:solidFill>
                <a:srgbClr val="404040"/>
              </a:solidFill>
            </a:endParaRPr>
          </a:p>
        </p:txBody>
      </p:sp>
      <p:pic>
        <p:nvPicPr>
          <p:cNvPr id="2" name="Audio 1">
            <a:hlinkClick r:id="" action="ppaction://media"/>
            <a:extLst>
              <a:ext uri="{FF2B5EF4-FFF2-40B4-BE49-F238E27FC236}">
                <a16:creationId xmlns:a16="http://schemas.microsoft.com/office/drawing/2014/main" id="{FE6F17FC-A0BC-44C9-8E2C-2BFF1AE965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7453869"/>
      </p:ext>
    </p:extLst>
  </p:cSld>
  <p:clrMapOvr>
    <a:masterClrMapping/>
  </p:clrMapOvr>
  <mc:AlternateContent xmlns:mc="http://schemas.openxmlformats.org/markup-compatibility/2006" xmlns:p14="http://schemas.microsoft.com/office/powerpoint/2010/main">
    <mc:Choice Requires="p14">
      <p:transition spd="slow" p14:dur="2000" advTm="58501"/>
    </mc:Choice>
    <mc:Fallback xmlns="">
      <p:transition spd="slow" advTm="58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531F3B1B-6F56-4670-B244-59E63757A5D1}"/>
              </a:ext>
            </a:extLst>
          </p:cNvPr>
          <p:cNvSpPr>
            <a:spLocks noGrp="1"/>
          </p:cNvSpPr>
          <p:nvPr>
            <p:ph type="title"/>
          </p:nvPr>
        </p:nvSpPr>
        <p:spPr>
          <a:xfrm>
            <a:off x="994087" y="1130603"/>
            <a:ext cx="3342442" cy="4596794"/>
          </a:xfrm>
        </p:spPr>
        <p:txBody>
          <a:bodyPr anchor="ctr">
            <a:normAutofit/>
          </a:bodyPr>
          <a:lstStyle/>
          <a:p>
            <a:r>
              <a:rPr lang="en-US" sz="3200">
                <a:solidFill>
                  <a:srgbClr val="EBEBEB"/>
                </a:solidFill>
              </a:rPr>
              <a:t>Documents to be submitted for admission</a:t>
            </a:r>
            <a:br>
              <a:rPr lang="en-US" sz="3200">
                <a:solidFill>
                  <a:srgbClr val="EBEBEB"/>
                </a:solidFill>
              </a:rPr>
            </a:br>
            <a:endParaRPr lang="en-US" sz="3200">
              <a:solidFill>
                <a:srgbClr val="EBEBEB"/>
              </a:solidFill>
            </a:endParaRPr>
          </a:p>
        </p:txBody>
      </p:sp>
      <p:sp>
        <p:nvSpPr>
          <p:cNvPr id="3" name="Content Placeholder 2">
            <a:extLst>
              <a:ext uri="{FF2B5EF4-FFF2-40B4-BE49-F238E27FC236}">
                <a16:creationId xmlns:a16="http://schemas.microsoft.com/office/drawing/2014/main" id="{6A275B4D-7F9B-4D43-84FF-92302A54DDF9}"/>
              </a:ext>
            </a:extLst>
          </p:cNvPr>
          <p:cNvSpPr>
            <a:spLocks noGrp="1"/>
          </p:cNvSpPr>
          <p:nvPr>
            <p:ph idx="1"/>
          </p:nvPr>
        </p:nvSpPr>
        <p:spPr>
          <a:xfrm>
            <a:off x="5290077" y="437513"/>
            <a:ext cx="5502614" cy="5954325"/>
          </a:xfrm>
        </p:spPr>
        <p:txBody>
          <a:bodyPr anchor="ctr">
            <a:normAutofit/>
          </a:bodyPr>
          <a:lstStyle/>
          <a:p>
            <a:pPr lvl="0"/>
            <a:r>
              <a:rPr lang="en-US" sz="2000">
                <a:latin typeface="Calibri"/>
                <a:cs typeface="Calibri"/>
              </a:rPr>
              <a:t>Completed application form </a:t>
            </a:r>
          </a:p>
          <a:p>
            <a:pPr lvl="0"/>
            <a:r>
              <a:rPr lang="en-US" sz="2000">
                <a:latin typeface="Calibri"/>
                <a:cs typeface="Calibri"/>
              </a:rPr>
              <a:t>Application fee </a:t>
            </a:r>
          </a:p>
          <a:p>
            <a:pPr lvl="0"/>
            <a:r>
              <a:rPr lang="en-US" sz="2000">
                <a:latin typeface="Calibri"/>
                <a:cs typeface="Calibri"/>
              </a:rPr>
              <a:t>Three letters of recommendation </a:t>
            </a:r>
          </a:p>
          <a:p>
            <a:pPr lvl="0"/>
            <a:r>
              <a:rPr lang="en-US" sz="2000">
                <a:latin typeface="Calibri"/>
                <a:cs typeface="Calibri"/>
              </a:rPr>
              <a:t>A writing sample (in Spanish). May be an undergraduate term paper, or a 500-word essay on why you wish to pursue an MA and how it fits in to your professional plans</a:t>
            </a:r>
          </a:p>
          <a:p>
            <a:pPr lvl="0"/>
            <a:r>
              <a:rPr lang="en-US" sz="2000">
                <a:latin typeface="Calibri"/>
                <a:cs typeface="Calibri"/>
              </a:rPr>
              <a:t>Official transcripts are required for all earned degrees (undergraduate and graduate) and for all institutions attended in the most recent five years</a:t>
            </a:r>
          </a:p>
          <a:p>
            <a:pPr lvl="0"/>
            <a:r>
              <a:rPr lang="en-US" sz="2000">
                <a:latin typeface="Calibri"/>
                <a:cs typeface="Calibri"/>
              </a:rPr>
              <a:t>If English is not the applicant’s native language and they have not completed at least 18 credit hours at a United States school, or completed the ECU Language Academy (ECULA), they must have official TOEFL, IELTS, or PTE test score reports sent</a:t>
            </a:r>
          </a:p>
          <a:p>
            <a:pPr marL="0" indent="0">
              <a:buNone/>
            </a:pPr>
            <a:endParaRPr lang="en-US" sz="2000"/>
          </a:p>
        </p:txBody>
      </p:sp>
      <p:pic>
        <p:nvPicPr>
          <p:cNvPr id="4" name="Audio 3">
            <a:hlinkClick r:id="" action="ppaction://media"/>
            <a:extLst>
              <a:ext uri="{FF2B5EF4-FFF2-40B4-BE49-F238E27FC236}">
                <a16:creationId xmlns:a16="http://schemas.microsoft.com/office/drawing/2014/main" id="{1E949A5F-9843-44E6-A2B6-380B45778B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14759602"/>
      </p:ext>
    </p:extLst>
  </p:cSld>
  <p:clrMapOvr>
    <a:masterClrMapping/>
  </p:clrMapOvr>
  <mc:AlternateContent xmlns:mc="http://schemas.openxmlformats.org/markup-compatibility/2006" xmlns:p14="http://schemas.microsoft.com/office/powerpoint/2010/main">
    <mc:Choice Requires="p14">
      <p:transition spd="slow" p14:dur="2000" advTm="44220"/>
    </mc:Choice>
    <mc:Fallback xmlns="">
      <p:transition spd="slow" advTm="44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B51A6-9CFB-42C9-8CD7-F064EF164A50}"/>
              </a:ext>
            </a:extLst>
          </p:cNvPr>
          <p:cNvSpPr>
            <a:spLocks noGrp="1"/>
          </p:cNvSpPr>
          <p:nvPr>
            <p:ph type="ctrTitle"/>
          </p:nvPr>
        </p:nvSpPr>
        <p:spPr>
          <a:xfrm>
            <a:off x="1154955" y="1219200"/>
            <a:ext cx="8825658" cy="2695575"/>
          </a:xfrm>
        </p:spPr>
        <p:txBody>
          <a:bodyPr/>
          <a:lstStyle/>
          <a:p>
            <a:r>
              <a:rPr lang="en-US" sz="3600" dirty="0"/>
              <a:t>Interested? </a:t>
            </a:r>
            <a:br>
              <a:rPr lang="en-US" sz="3600" dirty="0"/>
            </a:br>
            <a:r>
              <a:rPr lang="en-US" sz="3600" dirty="0"/>
              <a:t>Contact Dr. Almitra Medina</a:t>
            </a:r>
            <a:br>
              <a:rPr lang="en-US" sz="3600" dirty="0"/>
            </a:br>
            <a:r>
              <a:rPr lang="en-US" sz="3600" dirty="0">
                <a:hlinkClick r:id="rId4"/>
              </a:rPr>
              <a:t>medinaa15@ecu.edu</a:t>
            </a:r>
            <a:br>
              <a:rPr lang="en-US" sz="3600" dirty="0"/>
            </a:br>
            <a:r>
              <a:rPr lang="en-US" sz="3600" dirty="0"/>
              <a:t>252-328-2104</a:t>
            </a:r>
          </a:p>
        </p:txBody>
      </p:sp>
      <p:sp>
        <p:nvSpPr>
          <p:cNvPr id="3" name="Subtitle 2">
            <a:extLst>
              <a:ext uri="{FF2B5EF4-FFF2-40B4-BE49-F238E27FC236}">
                <a16:creationId xmlns:a16="http://schemas.microsoft.com/office/drawing/2014/main" id="{29A47399-F538-4E2E-90F8-0C53E6FC8D21}"/>
              </a:ext>
            </a:extLst>
          </p:cNvPr>
          <p:cNvSpPr>
            <a:spLocks noGrp="1"/>
          </p:cNvSpPr>
          <p:nvPr>
            <p:ph type="subTitle" idx="1"/>
          </p:nvPr>
        </p:nvSpPr>
        <p:spPr>
          <a:xfrm>
            <a:off x="1154955" y="4434480"/>
            <a:ext cx="8825658" cy="861420"/>
          </a:xfrm>
        </p:spPr>
        <p:txBody>
          <a:bodyPr>
            <a:normAutofit/>
          </a:bodyPr>
          <a:lstStyle/>
          <a:p>
            <a:pPr algn="ctr"/>
            <a:r>
              <a:rPr lang="en-US" sz="2400" b="1" i="1" dirty="0"/>
              <a:t>THANK YOU!</a:t>
            </a:r>
          </a:p>
        </p:txBody>
      </p:sp>
      <p:pic>
        <p:nvPicPr>
          <p:cNvPr id="4" name="Audio 3">
            <a:hlinkClick r:id="" action="ppaction://media"/>
            <a:extLst>
              <a:ext uri="{FF2B5EF4-FFF2-40B4-BE49-F238E27FC236}">
                <a16:creationId xmlns:a16="http://schemas.microsoft.com/office/drawing/2014/main" id="{766BCFE4-5D45-4ADE-B61E-D279916999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64230631"/>
      </p:ext>
    </p:extLst>
  </p:cSld>
  <p:clrMapOvr>
    <a:masterClrMapping/>
  </p:clrMapOvr>
  <mc:AlternateContent xmlns:mc="http://schemas.openxmlformats.org/markup-compatibility/2006" xmlns:p14="http://schemas.microsoft.com/office/powerpoint/2010/main">
    <mc:Choice Requires="p14">
      <p:transition spd="slow" p14:dur="2000" advTm="15962"/>
    </mc:Choice>
    <mc:Fallback xmlns="">
      <p:transition spd="slow" advTm="15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BE6D6-D3C7-4ABC-967A-89E128D7F4BE}"/>
              </a:ext>
            </a:extLst>
          </p:cNvPr>
          <p:cNvSpPr>
            <a:spLocks noGrp="1"/>
          </p:cNvSpPr>
          <p:nvPr>
            <p:ph type="title"/>
          </p:nvPr>
        </p:nvSpPr>
        <p:spPr>
          <a:xfrm>
            <a:off x="1152525" y="942976"/>
            <a:ext cx="2793158" cy="819149"/>
          </a:xfrm>
        </p:spPr>
        <p:txBody>
          <a:bodyPr/>
          <a:lstStyle/>
          <a:p>
            <a:pPr algn="ctr"/>
            <a:r>
              <a:rPr lang="en-US" b="1" dirty="0"/>
              <a:t>The MAHS: A Brief History</a:t>
            </a:r>
          </a:p>
        </p:txBody>
      </p:sp>
      <p:sp>
        <p:nvSpPr>
          <p:cNvPr id="3" name="Content Placeholder 2">
            <a:extLst>
              <a:ext uri="{FF2B5EF4-FFF2-40B4-BE49-F238E27FC236}">
                <a16:creationId xmlns:a16="http://schemas.microsoft.com/office/drawing/2014/main" id="{2AE8367A-CC5D-424F-8EAE-1AF55355B5D6}"/>
              </a:ext>
            </a:extLst>
          </p:cNvPr>
          <p:cNvSpPr>
            <a:spLocks noGrp="1"/>
          </p:cNvSpPr>
          <p:nvPr>
            <p:ph idx="1"/>
          </p:nvPr>
        </p:nvSpPr>
        <p:spPr>
          <a:xfrm>
            <a:off x="4991100" y="247650"/>
            <a:ext cx="5884862" cy="6362700"/>
          </a:xfrm>
        </p:spPr>
        <p:txBody>
          <a:bodyPr>
            <a:normAutofit/>
          </a:bodyPr>
          <a:lstStyle/>
          <a:p>
            <a:pPr marL="0" indent="0">
              <a:buNone/>
            </a:pPr>
            <a:r>
              <a:rPr lang="en-US" b="1" u="sng" dirty="0"/>
              <a:t>Distance Education</a:t>
            </a:r>
            <a:r>
              <a:rPr lang="en-US" b="1" dirty="0"/>
              <a:t>: </a:t>
            </a:r>
          </a:p>
          <a:p>
            <a:pPr marL="0" indent="0">
              <a:buNone/>
            </a:pPr>
            <a:r>
              <a:rPr lang="en-US" dirty="0"/>
              <a:t>ECU first UNC university to offer degrees on line. Offers more DE courses than anyone. The Hispanic Studies program has been offering courses entirely DE since 1997! We bring education to the people. We are here for working people with families. </a:t>
            </a:r>
          </a:p>
          <a:p>
            <a:pPr marL="0" indent="0">
              <a:buNone/>
            </a:pPr>
            <a:r>
              <a:rPr lang="en-US" b="1" u="sng" dirty="0"/>
              <a:t>Engaged Learning</a:t>
            </a:r>
            <a:r>
              <a:rPr lang="en-US" b="1" dirty="0"/>
              <a:t>: </a:t>
            </a:r>
          </a:p>
          <a:p>
            <a:pPr marL="0" indent="0">
              <a:buNone/>
            </a:pPr>
            <a:r>
              <a:rPr lang="en-US" dirty="0"/>
              <a:t>ECU is a Carnegie Engaged Institution. Hispanic Studies has been successfully offering undergraduate internship opportunities for 25 years!</a:t>
            </a:r>
          </a:p>
          <a:p>
            <a:pPr marL="0" indent="0">
              <a:buNone/>
            </a:pPr>
            <a:r>
              <a:rPr lang="en-US" b="1" u="sng" dirty="0"/>
              <a:t>Educating Educators</a:t>
            </a:r>
            <a:r>
              <a:rPr lang="en-US" b="1" dirty="0"/>
              <a:t>:</a:t>
            </a:r>
          </a:p>
          <a:p>
            <a:pPr marL="0" indent="0">
              <a:buNone/>
            </a:pPr>
            <a:r>
              <a:rPr lang="en-US" dirty="0"/>
              <a:t>ECU was founded as East Carolina Teachers College. Our Hispanic Studies program has graduated more of North Carolina’s K-12 Spanish teachers than any other UNC school!  </a:t>
            </a:r>
          </a:p>
          <a:p>
            <a:pPr marL="0" indent="0">
              <a:buNone/>
            </a:pPr>
            <a:r>
              <a:rPr lang="en-US" b="1" u="sng" dirty="0"/>
              <a:t>Cultural Studies</a:t>
            </a:r>
            <a:r>
              <a:rPr lang="en-US" b="1" dirty="0"/>
              <a:t>: </a:t>
            </a:r>
            <a:r>
              <a:rPr lang="en-US" dirty="0"/>
              <a:t>Language, literature and the arts reflect the world view of a time, place, and people</a:t>
            </a:r>
            <a:endParaRPr lang="en-US" u="sng" dirty="0"/>
          </a:p>
        </p:txBody>
      </p:sp>
      <p:sp>
        <p:nvSpPr>
          <p:cNvPr id="4" name="Text Placeholder 3">
            <a:extLst>
              <a:ext uri="{FF2B5EF4-FFF2-40B4-BE49-F238E27FC236}">
                <a16:creationId xmlns:a16="http://schemas.microsoft.com/office/drawing/2014/main" id="{27BBF422-E90B-4F77-AD39-95C2D2700BB2}"/>
              </a:ext>
            </a:extLst>
          </p:cNvPr>
          <p:cNvSpPr>
            <a:spLocks noGrp="1"/>
          </p:cNvSpPr>
          <p:nvPr>
            <p:ph type="body" sz="half" idx="2"/>
          </p:nvPr>
        </p:nvSpPr>
        <p:spPr>
          <a:xfrm>
            <a:off x="1019175" y="2219324"/>
            <a:ext cx="3333749" cy="3825875"/>
          </a:xfrm>
        </p:spPr>
        <p:txBody>
          <a:bodyPr>
            <a:normAutofit/>
          </a:bodyPr>
          <a:lstStyle/>
          <a:p>
            <a:r>
              <a:rPr lang="en-US" sz="2000" b="1" dirty="0"/>
              <a:t>The  Beginning:</a:t>
            </a:r>
          </a:p>
          <a:p>
            <a:r>
              <a:rPr lang="en-US" sz="2000" b="1" i="1" dirty="0"/>
              <a:t>Who are we and what do we do best?</a:t>
            </a:r>
          </a:p>
          <a:p>
            <a:endParaRPr lang="en-US" sz="2000" b="1" i="1" dirty="0">
              <a:solidFill>
                <a:schemeClr val="tx1"/>
              </a:solidFill>
              <a:latin typeface="Calibri" panose="020F0502020204030204" pitchFamily="34" charset="0"/>
            </a:endParaRPr>
          </a:p>
          <a:p>
            <a:endParaRPr lang="en-US" sz="2000" b="1" i="1" dirty="0"/>
          </a:p>
        </p:txBody>
      </p:sp>
      <p:pic>
        <p:nvPicPr>
          <p:cNvPr id="5" name="Audio 4">
            <a:hlinkClick r:id="" action="ppaction://media"/>
            <a:extLst>
              <a:ext uri="{FF2B5EF4-FFF2-40B4-BE49-F238E27FC236}">
                <a16:creationId xmlns:a16="http://schemas.microsoft.com/office/drawing/2014/main" id="{227BD43F-BA2F-430F-A8AD-2C41B8E3A5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41783111"/>
      </p:ext>
    </p:extLst>
  </p:cSld>
  <p:clrMapOvr>
    <a:masterClrMapping/>
  </p:clrMapOvr>
  <mc:AlternateContent xmlns:mc="http://schemas.openxmlformats.org/markup-compatibility/2006" xmlns:p14="http://schemas.microsoft.com/office/powerpoint/2010/main">
    <mc:Choice Requires="p14">
      <p:transition spd="slow" p14:dur="2000" advTm="110049"/>
    </mc:Choice>
    <mc:Fallback xmlns="">
      <p:transition spd="slow" advTm="110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13" name="Rectangle 12">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le 1">
            <a:extLst>
              <a:ext uri="{FF2B5EF4-FFF2-40B4-BE49-F238E27FC236}">
                <a16:creationId xmlns:a16="http://schemas.microsoft.com/office/drawing/2014/main" id="{01012ABC-9FE3-4F3D-8D6C-BA48738DFC9B}"/>
              </a:ext>
            </a:extLst>
          </p:cNvPr>
          <p:cNvSpPr>
            <a:spLocks noGrp="1"/>
          </p:cNvSpPr>
          <p:nvPr>
            <p:ph type="title"/>
          </p:nvPr>
        </p:nvSpPr>
        <p:spPr>
          <a:xfrm>
            <a:off x="1000372" y="1209957"/>
            <a:ext cx="3034580" cy="4438087"/>
          </a:xfrm>
        </p:spPr>
        <p:txBody>
          <a:bodyPr anchor="ctr">
            <a:normAutofit/>
          </a:bodyPr>
          <a:lstStyle/>
          <a:p>
            <a:pPr algn="r"/>
            <a:r>
              <a:rPr lang="en-US" sz="3200" b="1" i="1" dirty="0">
                <a:solidFill>
                  <a:schemeClr val="tx1"/>
                </a:solidFill>
              </a:rPr>
              <a:t>WHO </a:t>
            </a:r>
            <a:r>
              <a:rPr lang="en-US" sz="3200" b="1" dirty="0">
                <a:solidFill>
                  <a:schemeClr val="tx1"/>
                </a:solidFill>
              </a:rPr>
              <a:t>may be interested?</a:t>
            </a:r>
          </a:p>
        </p:txBody>
      </p:sp>
      <p:cxnSp>
        <p:nvCxnSpPr>
          <p:cNvPr id="16" name="Straight Connector 15">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2552B5A-366D-42BE-9D39-800976A12B46}"/>
              </a:ext>
            </a:extLst>
          </p:cNvPr>
          <p:cNvSpPr>
            <a:spLocks noGrp="1"/>
          </p:cNvSpPr>
          <p:nvPr>
            <p:ph idx="1"/>
          </p:nvPr>
        </p:nvSpPr>
        <p:spPr>
          <a:xfrm>
            <a:off x="4678424" y="1059025"/>
            <a:ext cx="5302189" cy="4739950"/>
          </a:xfrm>
        </p:spPr>
        <p:txBody>
          <a:bodyPr anchor="ctr">
            <a:normAutofit/>
          </a:bodyPr>
          <a:lstStyle/>
          <a:p>
            <a:r>
              <a:rPr lang="en-US" dirty="0">
                <a:solidFill>
                  <a:schemeClr val="tx1"/>
                </a:solidFill>
              </a:rPr>
              <a:t>K-12 educators interested in improving their language skills and learning of teaching innovations and discovering new content, and maintaining licensure</a:t>
            </a:r>
          </a:p>
          <a:p>
            <a:r>
              <a:rPr lang="en-US" dirty="0">
                <a:solidFill>
                  <a:schemeClr val="tx1"/>
                </a:solidFill>
              </a:rPr>
              <a:t>Professionals in fields such as health, social work and business who wish to improve their language skills and cultural competence to better compete, or to better serve their clientele</a:t>
            </a:r>
          </a:p>
          <a:p>
            <a:r>
              <a:rPr lang="en-US" dirty="0">
                <a:solidFill>
                  <a:schemeClr val="tx1"/>
                </a:solidFill>
              </a:rPr>
              <a:t>Those interested in pursuing a Ph.D. in linguistics or literature, or in teaching at the post-secondary level</a:t>
            </a:r>
          </a:p>
        </p:txBody>
      </p:sp>
      <p:pic>
        <p:nvPicPr>
          <p:cNvPr id="4" name="Audio 3">
            <a:hlinkClick r:id="" action="ppaction://media"/>
            <a:extLst>
              <a:ext uri="{FF2B5EF4-FFF2-40B4-BE49-F238E27FC236}">
                <a16:creationId xmlns:a16="http://schemas.microsoft.com/office/drawing/2014/main" id="{B0A2506C-2C75-4D5B-AA3E-C46B529C8A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18104024"/>
      </p:ext>
    </p:extLst>
  </p:cSld>
  <p:clrMapOvr>
    <a:masterClrMapping/>
  </p:clrMapOvr>
  <mc:AlternateContent xmlns:mc="http://schemas.openxmlformats.org/markup-compatibility/2006" xmlns:p14="http://schemas.microsoft.com/office/powerpoint/2010/main">
    <mc:Choice Requires="p14">
      <p:transition spd="slow" p14:dur="2000" advTm="74871"/>
    </mc:Choice>
    <mc:Fallback xmlns="">
      <p:transition spd="slow" advTm="74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25" name="Group 24">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26" name="Rectangle 25">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le 1">
            <a:extLst>
              <a:ext uri="{FF2B5EF4-FFF2-40B4-BE49-F238E27FC236}">
                <a16:creationId xmlns:a16="http://schemas.microsoft.com/office/drawing/2014/main" id="{9690A0F8-3C2D-4379-B0D3-34987D9836C2}"/>
              </a:ext>
            </a:extLst>
          </p:cNvPr>
          <p:cNvSpPr>
            <a:spLocks noGrp="1"/>
          </p:cNvSpPr>
          <p:nvPr>
            <p:ph type="title"/>
          </p:nvPr>
        </p:nvSpPr>
        <p:spPr>
          <a:xfrm>
            <a:off x="832001" y="1207911"/>
            <a:ext cx="2641111" cy="4438087"/>
          </a:xfrm>
        </p:spPr>
        <p:txBody>
          <a:bodyPr anchor="ctr">
            <a:normAutofit/>
          </a:bodyPr>
          <a:lstStyle/>
          <a:p>
            <a:pPr algn="r"/>
            <a:r>
              <a:rPr lang="en-US" sz="3200" b="1" i="1" dirty="0">
                <a:solidFill>
                  <a:schemeClr val="tx1"/>
                </a:solidFill>
                <a:latin typeface="Calibri" panose="020F0502020204030204" pitchFamily="34" charset="0"/>
              </a:rPr>
              <a:t>WHY</a:t>
            </a:r>
            <a:r>
              <a:rPr lang="en-US" sz="3200" b="1" dirty="0">
                <a:solidFill>
                  <a:schemeClr val="tx1"/>
                </a:solidFill>
                <a:latin typeface="Calibri" panose="020F0502020204030204" pitchFamily="34" charset="0"/>
              </a:rPr>
              <a:t> ECU?  </a:t>
            </a:r>
            <a:br>
              <a:rPr lang="en-US" sz="3200" b="1" dirty="0">
                <a:solidFill>
                  <a:schemeClr val="tx1"/>
                </a:solidFill>
                <a:latin typeface="Calibri" panose="020F0502020204030204" pitchFamily="34" charset="0"/>
              </a:rPr>
            </a:br>
            <a:r>
              <a:rPr lang="en-US" sz="3200" b="1" dirty="0">
                <a:solidFill>
                  <a:schemeClr val="tx1"/>
                </a:solidFill>
                <a:latin typeface="Calibri" panose="020F0502020204030204" pitchFamily="34" charset="0"/>
              </a:rPr>
              <a:t>What makes our program unique…</a:t>
            </a:r>
            <a:br>
              <a:rPr lang="en-US" sz="3200" dirty="0">
                <a:solidFill>
                  <a:schemeClr val="tx1"/>
                </a:solidFill>
                <a:latin typeface="Calibri" panose="020F0502020204030204" pitchFamily="34" charset="0"/>
              </a:rPr>
            </a:br>
            <a:endParaRPr lang="en-US" sz="3200" dirty="0">
              <a:solidFill>
                <a:schemeClr val="tx1"/>
              </a:solidFill>
              <a:latin typeface="Calibri" panose="020F0502020204030204" pitchFamily="34" charset="0"/>
            </a:endParaRPr>
          </a:p>
        </p:txBody>
      </p:sp>
      <p:cxnSp>
        <p:nvCxnSpPr>
          <p:cNvPr id="29" name="Straight Connector 28">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C5C0DF8-B0C5-4B3D-991E-43583F21942A}"/>
              </a:ext>
            </a:extLst>
          </p:cNvPr>
          <p:cNvSpPr>
            <a:spLocks noGrp="1"/>
          </p:cNvSpPr>
          <p:nvPr>
            <p:ph idx="1"/>
          </p:nvPr>
        </p:nvSpPr>
        <p:spPr>
          <a:xfrm>
            <a:off x="4515618" y="757873"/>
            <a:ext cx="6193017" cy="5628640"/>
          </a:xfrm>
        </p:spPr>
        <p:txBody>
          <a:bodyPr anchor="ctr">
            <a:normAutofit/>
          </a:bodyPr>
          <a:lstStyle/>
          <a:p>
            <a:pPr>
              <a:lnSpc>
                <a:spcPct val="90000"/>
              </a:lnSpc>
              <a:buFont typeface="Wingdings" panose="05000000000000000000" pitchFamily="2" charset="2"/>
              <a:buChar char="Ø"/>
            </a:pPr>
            <a:r>
              <a:rPr lang="en-US" sz="2000" b="1" i="1" dirty="0">
                <a:solidFill>
                  <a:schemeClr val="tx1"/>
                </a:solidFill>
              </a:rPr>
              <a:t>Learn by doing</a:t>
            </a:r>
            <a:r>
              <a:rPr lang="en-US" sz="2000" dirty="0">
                <a:solidFill>
                  <a:schemeClr val="tx1"/>
                </a:solidFill>
              </a:rPr>
              <a:t>: ours is the only MA in Hispanic Studies program that offers an engaged research experience. Upon acceptance into our program, we will work with you to find a placement with one of our many partners statewide, one that agrees with your interests and professional goals. You will also have the opportunity to devise a research project based on that experience!</a:t>
            </a:r>
          </a:p>
          <a:p>
            <a:pPr>
              <a:lnSpc>
                <a:spcPct val="90000"/>
              </a:lnSpc>
              <a:buFont typeface="Wingdings" panose="05000000000000000000" pitchFamily="2" charset="2"/>
              <a:buChar char="Ø"/>
            </a:pPr>
            <a:r>
              <a:rPr lang="en-US" sz="2000" b="1" i="1" dirty="0">
                <a:solidFill>
                  <a:schemeClr val="tx1"/>
                </a:solidFill>
              </a:rPr>
              <a:t>Access: There for you...wherever you are</a:t>
            </a:r>
            <a:r>
              <a:rPr lang="en-US" sz="2000" i="1" dirty="0">
                <a:solidFill>
                  <a:schemeClr val="tx1"/>
                </a:solidFill>
              </a:rPr>
              <a:t>!</a:t>
            </a:r>
            <a:r>
              <a:rPr lang="en-US" sz="2000" dirty="0">
                <a:solidFill>
                  <a:schemeClr val="tx1"/>
                </a:solidFill>
              </a:rPr>
              <a:t> Courses will be offered online as well as face-to-face on a schedule friendly to working people.</a:t>
            </a:r>
          </a:p>
          <a:p>
            <a:pPr>
              <a:lnSpc>
                <a:spcPct val="90000"/>
              </a:lnSpc>
              <a:buFont typeface="Wingdings" panose="05000000000000000000" pitchFamily="2" charset="2"/>
              <a:buChar char="Ø"/>
            </a:pPr>
            <a:r>
              <a:rPr lang="en-US" sz="2000" b="1" i="1" dirty="0">
                <a:solidFill>
                  <a:schemeClr val="tx1"/>
                </a:solidFill>
              </a:rPr>
              <a:t>Not your typical curriculum</a:t>
            </a:r>
            <a:r>
              <a:rPr lang="en-US" sz="2000" dirty="0">
                <a:solidFill>
                  <a:schemeClr val="tx1"/>
                </a:solidFill>
              </a:rPr>
              <a:t>: our distinctive curriculum is not divided into traditional language / culture / literature courses but takes a holistic approach. </a:t>
            </a:r>
          </a:p>
          <a:p>
            <a:pPr marL="0" indent="0">
              <a:lnSpc>
                <a:spcPct val="90000"/>
              </a:lnSpc>
              <a:buNone/>
            </a:pPr>
            <a:endParaRPr lang="en-US" sz="1700" dirty="0">
              <a:solidFill>
                <a:schemeClr val="tx1"/>
              </a:solidFill>
            </a:endParaRPr>
          </a:p>
        </p:txBody>
      </p:sp>
      <p:pic>
        <p:nvPicPr>
          <p:cNvPr id="4" name="Audio 3">
            <a:hlinkClick r:id="" action="ppaction://media"/>
            <a:extLst>
              <a:ext uri="{FF2B5EF4-FFF2-40B4-BE49-F238E27FC236}">
                <a16:creationId xmlns:a16="http://schemas.microsoft.com/office/drawing/2014/main" id="{652948F4-45F2-4D65-8D50-FD1247B7AD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17876768"/>
      </p:ext>
    </p:extLst>
  </p:cSld>
  <p:clrMapOvr>
    <a:masterClrMapping/>
  </p:clrMapOvr>
  <mc:AlternateContent xmlns:mc="http://schemas.openxmlformats.org/markup-compatibility/2006" xmlns:p14="http://schemas.microsoft.com/office/powerpoint/2010/main">
    <mc:Choice Requires="p14">
      <p:transition spd="slow" p14:dur="2000" advTm="100041"/>
    </mc:Choice>
    <mc:Fallback xmlns="">
      <p:transition spd="slow" advTm="100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DA34B8A-FA8D-4E16-AD72-7B60B1C258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6885D229-60DD-4D71-8181-10E781C14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4">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0B0DAA45-BE66-4F0C-93A6-519D9410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EF449A3D-A43B-4688-BD89-35734D00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74E9975C-AF3D-48EF-B3F0-112A01A38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CF00A076-2FEA-40D1-8F85-842481797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A2E68741-6133-4CAA-BF3C-F0E6CF40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76C01C64-4A8B-42FC-93C5-2D6A3EBAB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a:extLst>
                <a:ext uri="{FF2B5EF4-FFF2-40B4-BE49-F238E27FC236}">
                  <a16:creationId xmlns:a16="http://schemas.microsoft.com/office/drawing/2014/main" id="{D969AEA9-C1EE-45E1-9964-D9705492E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8" name="Freeform 5">
              <a:extLst>
                <a:ext uri="{FF2B5EF4-FFF2-40B4-BE49-F238E27FC236}">
                  <a16:creationId xmlns:a16="http://schemas.microsoft.com/office/drawing/2014/main" id="{4845E67D-4E5B-44B3-AB74-5E95C839E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0" name="Rectangle 19">
            <a:extLst>
              <a:ext uri="{FF2B5EF4-FFF2-40B4-BE49-F238E27FC236}">
                <a16:creationId xmlns:a16="http://schemas.microsoft.com/office/drawing/2014/main" id="{079CE317-680B-449C-A423-71C1FE069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4" name="Freeform: Shape 23">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26"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900DBFEF-287D-4E6F-8EAD-CE5549C521D6}"/>
              </a:ext>
            </a:extLst>
          </p:cNvPr>
          <p:cNvSpPr>
            <a:spLocks noGrp="1"/>
          </p:cNvSpPr>
          <p:nvPr>
            <p:ph type="title"/>
          </p:nvPr>
        </p:nvSpPr>
        <p:spPr>
          <a:xfrm>
            <a:off x="923924" y="821763"/>
            <a:ext cx="3461845" cy="5198037"/>
          </a:xfrm>
        </p:spPr>
        <p:txBody>
          <a:bodyPr vert="horz" lIns="91440" tIns="45720" rIns="91440" bIns="45720" rtlCol="0" anchor="ctr">
            <a:normAutofit fontScale="90000"/>
          </a:bodyPr>
          <a:lstStyle/>
          <a:p>
            <a:pPr marL="0" marR="0" indent="-457200">
              <a:lnSpc>
                <a:spcPct val="115000"/>
              </a:lnSpc>
              <a:spcBef>
                <a:spcPts val="0"/>
              </a:spcBef>
              <a:spcAft>
                <a:spcPts val="0"/>
              </a:spcAft>
            </a:pPr>
            <a:br>
              <a:rPr lang="en-US" sz="2000" b="0" i="0" kern="1200" dirty="0">
                <a:solidFill>
                  <a:srgbClr val="EBEBEB"/>
                </a:solidFill>
                <a:latin typeface="+mj-lt"/>
                <a:ea typeface="+mj-ea"/>
                <a:cs typeface="+mj-cs"/>
              </a:rPr>
            </a:br>
            <a:r>
              <a:rPr lang="en-US" sz="2000" b="0" i="0" u="sng" kern="1200" dirty="0">
                <a:solidFill>
                  <a:srgbClr val="EBEBEB"/>
                </a:solidFill>
                <a:latin typeface="+mj-lt"/>
                <a:ea typeface="+mj-ea"/>
                <a:cs typeface="+mj-cs"/>
              </a:rPr>
              <a:t>Building on our strengths</a:t>
            </a:r>
            <a:r>
              <a:rPr lang="en-US" sz="2000" b="0" i="0" kern="1200" dirty="0">
                <a:solidFill>
                  <a:srgbClr val="EBEBEB"/>
                </a:solidFill>
                <a:latin typeface="+mj-lt"/>
                <a:ea typeface="+mj-ea"/>
                <a:cs typeface="+mj-cs"/>
              </a:rPr>
              <a:t>: </a:t>
            </a:r>
            <a:br>
              <a:rPr lang="en-US" sz="2000" b="0" i="0" kern="1200" dirty="0">
                <a:solidFill>
                  <a:srgbClr val="EBEBEB"/>
                </a:solidFill>
                <a:latin typeface="+mj-lt"/>
                <a:ea typeface="+mj-ea"/>
                <a:cs typeface="+mj-cs"/>
              </a:rPr>
            </a:br>
            <a:br>
              <a:rPr lang="en-US" sz="2000" b="0" i="0" kern="1200" dirty="0">
                <a:solidFill>
                  <a:srgbClr val="EBEBEB"/>
                </a:solidFill>
                <a:latin typeface="+mj-lt"/>
                <a:ea typeface="+mj-ea"/>
                <a:cs typeface="+mj-cs"/>
              </a:rPr>
            </a:br>
            <a:r>
              <a:rPr lang="en-US" sz="2000" b="0" i="0" kern="1200" dirty="0">
                <a:solidFill>
                  <a:srgbClr val="EBEBEB"/>
                </a:solidFill>
                <a:latin typeface="+mj-lt"/>
                <a:ea typeface="+mj-ea"/>
                <a:cs typeface="+mj-cs"/>
              </a:rPr>
              <a:t>ENGAGEMENT</a:t>
            </a:r>
            <a:br>
              <a:rPr lang="en-US" sz="2000" b="0" i="0" kern="1200" dirty="0">
                <a:solidFill>
                  <a:srgbClr val="EBEBEB"/>
                </a:solidFill>
                <a:latin typeface="+mj-lt"/>
                <a:ea typeface="+mj-ea"/>
                <a:cs typeface="+mj-cs"/>
              </a:rPr>
            </a:br>
            <a:br>
              <a:rPr lang="en-US" sz="2000" b="0" i="0" kern="1200" dirty="0">
                <a:solidFill>
                  <a:srgbClr val="EBEBEB"/>
                </a:solidFill>
                <a:latin typeface="+mj-lt"/>
                <a:ea typeface="+mj-ea"/>
                <a:cs typeface="+mj-cs"/>
              </a:rPr>
            </a:br>
            <a:r>
              <a:rPr lang="en-US" sz="2000"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t>SPAN 6003 Applied Research    Methods </a:t>
            </a:r>
            <a:br>
              <a:rPr lang="en-US" sz="2000"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br>
            <a:br>
              <a:rPr lang="en-US" sz="20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br>
            <a:r>
              <a:rPr lang="en-US" sz="2000"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t>SPAN 6004 Engaged Field Work </a:t>
            </a:r>
            <a:br>
              <a:rPr lang="en-US" sz="20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br>
            <a:br>
              <a:rPr lang="en-US" sz="2000" b="0" i="0" kern="1200" dirty="0">
                <a:solidFill>
                  <a:srgbClr val="FFFF00"/>
                </a:solidFill>
                <a:latin typeface="+mj-lt"/>
                <a:ea typeface="+mj-ea"/>
                <a:cs typeface="+mj-cs"/>
              </a:rPr>
            </a:br>
            <a:r>
              <a:rPr lang="en-US" sz="2000" b="0" i="0" kern="1200" dirty="0">
                <a:solidFill>
                  <a:srgbClr val="FFFF00"/>
                </a:solidFill>
                <a:latin typeface="+mn-lt"/>
                <a:ea typeface="+mj-ea"/>
                <a:cs typeface="+mj-cs"/>
              </a:rPr>
              <a:t>SPAN 6070 </a:t>
            </a:r>
            <a:r>
              <a:rPr lang="en-US" sz="2000" dirty="0">
                <a:solidFill>
                  <a:srgbClr val="FFFF00"/>
                </a:solidFill>
                <a:effectLst/>
                <a:latin typeface="+mn-lt"/>
                <a:ea typeface="Times New Roman" panose="02020603050405020304" pitchFamily="18" charset="0"/>
                <a:cs typeface="Times New Roman" panose="02020603050405020304" pitchFamily="18" charset="0"/>
              </a:rPr>
              <a:t>Engaged Research Experience</a:t>
            </a:r>
            <a:br>
              <a:rPr lang="en-US" sz="2000" dirty="0">
                <a:solidFill>
                  <a:schemeClr val="tx1"/>
                </a:solidFill>
                <a:effectLst/>
                <a:latin typeface="+mn-lt"/>
                <a:ea typeface="Times New Roman" panose="02020603050405020304" pitchFamily="18" charset="0"/>
                <a:cs typeface="Times New Roman" panose="02020603050405020304" pitchFamily="18" charset="0"/>
              </a:rPr>
            </a:br>
            <a:br>
              <a:rPr lang="en-US" sz="2000" b="0" i="0" kern="1200" dirty="0">
                <a:solidFill>
                  <a:schemeClr val="tx1"/>
                </a:solidFill>
                <a:latin typeface="+mj-lt"/>
                <a:ea typeface="+mj-ea"/>
                <a:cs typeface="+mj-cs"/>
              </a:rPr>
            </a:br>
            <a:br>
              <a:rPr lang="en-US" sz="2000" b="0" i="0" kern="1200" dirty="0">
                <a:solidFill>
                  <a:srgbClr val="EBEBEB"/>
                </a:solidFill>
                <a:latin typeface="+mj-lt"/>
                <a:ea typeface="+mj-ea"/>
                <a:cs typeface="+mj-cs"/>
              </a:rPr>
            </a:br>
            <a:endParaRPr lang="en-US" sz="2000" b="0" i="0" kern="1200" dirty="0">
              <a:solidFill>
                <a:srgbClr val="EBEBEB"/>
              </a:solidFill>
              <a:latin typeface="+mj-lt"/>
              <a:ea typeface="+mj-ea"/>
              <a:cs typeface="+mj-cs"/>
            </a:endParaRPr>
          </a:p>
        </p:txBody>
      </p:sp>
      <p:sp>
        <p:nvSpPr>
          <p:cNvPr id="28" name="Rectangle 27">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0" name="Oval 29">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2" name="Oval 31">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Rectangle 2">
            <a:extLst>
              <a:ext uri="{FF2B5EF4-FFF2-40B4-BE49-F238E27FC236}">
                <a16:creationId xmlns:a16="http://schemas.microsoft.com/office/drawing/2014/main" id="{E0D8B18E-0FE8-4869-8F60-AA2F008D07C6}"/>
              </a:ext>
            </a:extLst>
          </p:cNvPr>
          <p:cNvSpPr/>
          <p:nvPr/>
        </p:nvSpPr>
        <p:spPr>
          <a:xfrm>
            <a:off x="1154955" y="2120900"/>
            <a:ext cx="3133726" cy="3898900"/>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endParaRPr lang="en-US" dirty="0">
              <a:solidFill>
                <a:srgbClr val="FFFFFF"/>
              </a:solidFill>
            </a:endParaRPr>
          </a:p>
        </p:txBody>
      </p:sp>
      <p:sp>
        <p:nvSpPr>
          <p:cNvPr id="34"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graphicFrame>
        <p:nvGraphicFramePr>
          <p:cNvPr id="4" name="Table 3"/>
          <p:cNvGraphicFramePr>
            <a:graphicFrameLocks noGrp="1"/>
          </p:cNvGraphicFramePr>
          <p:nvPr>
            <p:extLst>
              <p:ext uri="{D42A27DB-BD31-4B8C-83A1-F6EECF244321}">
                <p14:modId xmlns:p14="http://schemas.microsoft.com/office/powerpoint/2010/main" val="713662738"/>
              </p:ext>
            </p:extLst>
          </p:nvPr>
        </p:nvGraphicFramePr>
        <p:xfrm>
          <a:off x="5194607" y="1748523"/>
          <a:ext cx="6391534" cy="3360957"/>
        </p:xfrm>
        <a:graphic>
          <a:graphicData uri="http://schemas.openxmlformats.org/drawingml/2006/table">
            <a:tbl>
              <a:tblPr firstRow="1" bandRow="1">
                <a:tableStyleId>{22838BEF-8BB2-4498-84A7-C5851F593DF1}</a:tableStyleId>
              </a:tblPr>
              <a:tblGrid>
                <a:gridCol w="1966153">
                  <a:extLst>
                    <a:ext uri="{9D8B030D-6E8A-4147-A177-3AD203B41FA5}">
                      <a16:colId xmlns:a16="http://schemas.microsoft.com/office/drawing/2014/main" val="20000"/>
                    </a:ext>
                  </a:extLst>
                </a:gridCol>
                <a:gridCol w="2416574">
                  <a:extLst>
                    <a:ext uri="{9D8B030D-6E8A-4147-A177-3AD203B41FA5}">
                      <a16:colId xmlns:a16="http://schemas.microsoft.com/office/drawing/2014/main" val="20001"/>
                    </a:ext>
                  </a:extLst>
                </a:gridCol>
                <a:gridCol w="2008807">
                  <a:extLst>
                    <a:ext uri="{9D8B030D-6E8A-4147-A177-3AD203B41FA5}">
                      <a16:colId xmlns:a16="http://schemas.microsoft.com/office/drawing/2014/main" val="20002"/>
                    </a:ext>
                  </a:extLst>
                </a:gridCol>
              </a:tblGrid>
              <a:tr h="1120319">
                <a:tc>
                  <a:txBody>
                    <a:bodyPr/>
                    <a:lstStyle/>
                    <a:p>
                      <a:r>
                        <a:rPr lang="en-US" sz="2100" b="0" i="1">
                          <a:latin typeface="Calibri"/>
                          <a:cs typeface="Calibri"/>
                        </a:rPr>
                        <a:t>Vidant Health Care</a:t>
                      </a:r>
                      <a:endParaRPr lang="en-US" sz="2100" b="0" i="1">
                        <a:solidFill>
                          <a:schemeClr val="tx1"/>
                        </a:solidFill>
                        <a:latin typeface="Calibri"/>
                        <a:cs typeface="Calibri"/>
                      </a:endParaRPr>
                    </a:p>
                  </a:txBody>
                  <a:tcPr marL="98274" marR="98274" marT="49137" marB="49137"/>
                </a:tc>
                <a:tc>
                  <a:txBody>
                    <a:bodyPr/>
                    <a:lstStyle/>
                    <a:p>
                      <a:r>
                        <a:rPr lang="en-US" sz="2100" b="0" i="1">
                          <a:latin typeface="Calibri"/>
                          <a:cs typeface="Calibri"/>
                        </a:rPr>
                        <a:t>Latino Commission on AIDS</a:t>
                      </a:r>
                      <a:endParaRPr lang="en-US" sz="2100" b="0" i="1">
                        <a:solidFill>
                          <a:schemeClr val="tx1"/>
                        </a:solidFill>
                        <a:latin typeface="Calibri"/>
                        <a:cs typeface="Calibri"/>
                      </a:endParaRPr>
                    </a:p>
                  </a:txBody>
                  <a:tcPr marL="98274" marR="98274" marT="49137" marB="49137"/>
                </a:tc>
                <a:tc>
                  <a:txBody>
                    <a:bodyPr/>
                    <a:lstStyle/>
                    <a:p>
                      <a:r>
                        <a:rPr lang="en-US" sz="2100" b="0" i="1">
                          <a:latin typeface="Calibri"/>
                          <a:cs typeface="Calibri"/>
                        </a:rPr>
                        <a:t>Pathways to Life Mental Health Services</a:t>
                      </a:r>
                      <a:endParaRPr lang="en-US" sz="2100" b="0" i="1">
                        <a:solidFill>
                          <a:schemeClr val="tx1"/>
                        </a:solidFill>
                        <a:latin typeface="Calibri"/>
                        <a:cs typeface="Calibri"/>
                      </a:endParaRPr>
                    </a:p>
                  </a:txBody>
                  <a:tcPr marL="98274" marR="98274" marT="49137" marB="49137"/>
                </a:tc>
                <a:extLst>
                  <a:ext uri="{0D108BD9-81ED-4DB2-BD59-A6C34878D82A}">
                    <a16:rowId xmlns:a16="http://schemas.microsoft.com/office/drawing/2014/main" val="10000"/>
                  </a:ext>
                </a:extLst>
              </a:tr>
              <a:tr h="1120319">
                <a:tc>
                  <a:txBody>
                    <a:bodyPr/>
                    <a:lstStyle/>
                    <a:p>
                      <a:r>
                        <a:rPr lang="en-US" sz="2100" b="0" i="1">
                          <a:latin typeface="Calibri"/>
                          <a:cs typeface="Calibri"/>
                        </a:rPr>
                        <a:t>Association of Mexicans in North Carolina</a:t>
                      </a:r>
                    </a:p>
                  </a:txBody>
                  <a:tcPr marL="98274" marR="98274" marT="49137" marB="49137"/>
                </a:tc>
                <a:tc>
                  <a:txBody>
                    <a:bodyPr/>
                    <a:lstStyle/>
                    <a:p>
                      <a:r>
                        <a:rPr lang="en-US" sz="2100" b="0" i="1">
                          <a:latin typeface="Calibri"/>
                          <a:cs typeface="Calibri"/>
                        </a:rPr>
                        <a:t>Hispanic Community Center in Goldsboro</a:t>
                      </a:r>
                    </a:p>
                  </a:txBody>
                  <a:tcPr marL="98274" marR="98274" marT="49137" marB="49137"/>
                </a:tc>
                <a:tc>
                  <a:txBody>
                    <a:bodyPr/>
                    <a:lstStyle/>
                    <a:p>
                      <a:r>
                        <a:rPr lang="en-US" sz="2100" b="0" i="1">
                          <a:latin typeface="Calibri"/>
                          <a:cs typeface="Calibri"/>
                        </a:rPr>
                        <a:t>Centro Latino of Catawba County</a:t>
                      </a:r>
                    </a:p>
                  </a:txBody>
                  <a:tcPr marL="98274" marR="98274" marT="49137" marB="49137"/>
                </a:tc>
                <a:extLst>
                  <a:ext uri="{0D108BD9-81ED-4DB2-BD59-A6C34878D82A}">
                    <a16:rowId xmlns:a16="http://schemas.microsoft.com/office/drawing/2014/main" val="10001"/>
                  </a:ext>
                </a:extLst>
              </a:tr>
              <a:tr h="1120319">
                <a:tc>
                  <a:txBody>
                    <a:bodyPr/>
                    <a:lstStyle/>
                    <a:p>
                      <a:r>
                        <a:rPr lang="en-US" sz="2100" b="0" i="1">
                          <a:latin typeface="Calibri"/>
                          <a:cs typeface="Calibri"/>
                        </a:rPr>
                        <a:t>Greene County Health Care</a:t>
                      </a:r>
                    </a:p>
                  </a:txBody>
                  <a:tcPr marL="98274" marR="98274" marT="49137" marB="49137"/>
                </a:tc>
                <a:tc>
                  <a:txBody>
                    <a:bodyPr/>
                    <a:lstStyle/>
                    <a:p>
                      <a:r>
                        <a:rPr lang="en-US" sz="2100" b="0" i="1">
                          <a:latin typeface="Calibri"/>
                          <a:cs typeface="Calibri"/>
                        </a:rPr>
                        <a:t>Student Action with Farm Workers</a:t>
                      </a:r>
                    </a:p>
                  </a:txBody>
                  <a:tcPr marL="98274" marR="98274" marT="49137" marB="49137"/>
                </a:tc>
                <a:tc>
                  <a:txBody>
                    <a:bodyPr/>
                    <a:lstStyle/>
                    <a:p>
                      <a:r>
                        <a:rPr lang="en-US" sz="2100" b="0" i="1">
                          <a:latin typeface="Calibri"/>
                          <a:cs typeface="Calibri"/>
                        </a:rPr>
                        <a:t>East Coast Migrant Head Start Project</a:t>
                      </a:r>
                    </a:p>
                  </a:txBody>
                  <a:tcPr marL="98274" marR="98274" marT="49137" marB="49137"/>
                </a:tc>
                <a:extLst>
                  <a:ext uri="{0D108BD9-81ED-4DB2-BD59-A6C34878D82A}">
                    <a16:rowId xmlns:a16="http://schemas.microsoft.com/office/drawing/2014/main" val="10002"/>
                  </a:ext>
                </a:extLst>
              </a:tr>
            </a:tbl>
          </a:graphicData>
        </a:graphic>
      </p:graphicFrame>
      <p:pic>
        <p:nvPicPr>
          <p:cNvPr id="5" name="Audio 4">
            <a:hlinkClick r:id="" action="ppaction://media"/>
            <a:extLst>
              <a:ext uri="{FF2B5EF4-FFF2-40B4-BE49-F238E27FC236}">
                <a16:creationId xmlns:a16="http://schemas.microsoft.com/office/drawing/2014/main" id="{0582B4F9-71F6-49EB-B81A-99C51EB9A6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833986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11140"/>
    </mc:Choice>
    <mc:Fallback xmlns="">
      <p:transition spd="slow" advTm="111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B631F-1235-4797-9F30-5AE7049B1A82}"/>
              </a:ext>
            </a:extLst>
          </p:cNvPr>
          <p:cNvSpPr>
            <a:spLocks noGrp="1"/>
          </p:cNvSpPr>
          <p:nvPr>
            <p:ph type="title"/>
          </p:nvPr>
        </p:nvSpPr>
        <p:spPr>
          <a:xfrm>
            <a:off x="1154954" y="752475"/>
            <a:ext cx="8761413" cy="928157"/>
          </a:xfrm>
        </p:spPr>
        <p:txBody>
          <a:bodyPr/>
          <a:lstStyle/>
          <a:p>
            <a:r>
              <a:rPr lang="en-US" dirty="0"/>
              <a:t>You could even do an engaged research project on the job!</a:t>
            </a:r>
          </a:p>
        </p:txBody>
      </p:sp>
      <p:sp>
        <p:nvSpPr>
          <p:cNvPr id="3" name="Content Placeholder 2">
            <a:extLst>
              <a:ext uri="{FF2B5EF4-FFF2-40B4-BE49-F238E27FC236}">
                <a16:creationId xmlns:a16="http://schemas.microsoft.com/office/drawing/2014/main" id="{303E7BAB-5321-4959-8C51-286E16A98C62}"/>
              </a:ext>
            </a:extLst>
          </p:cNvPr>
          <p:cNvSpPr>
            <a:spLocks noGrp="1"/>
          </p:cNvSpPr>
          <p:nvPr>
            <p:ph idx="1"/>
          </p:nvPr>
        </p:nvSpPr>
        <p:spPr>
          <a:xfrm>
            <a:off x="646954" y="3919076"/>
            <a:ext cx="10022032" cy="2573163"/>
          </a:xfrm>
        </p:spPr>
        <p:txBody>
          <a:bodyPr>
            <a:normAutofit/>
          </a:bodyPr>
          <a:lstStyle/>
          <a:p>
            <a:pPr marL="0" indent="0">
              <a:buNone/>
            </a:pPr>
            <a:endParaRPr lang="en-US" sz="2000" dirty="0"/>
          </a:p>
        </p:txBody>
      </p:sp>
      <p:sp>
        <p:nvSpPr>
          <p:cNvPr id="5" name="TextBox 4">
            <a:extLst>
              <a:ext uri="{FF2B5EF4-FFF2-40B4-BE49-F238E27FC236}">
                <a16:creationId xmlns:a16="http://schemas.microsoft.com/office/drawing/2014/main" id="{C1BA91AF-A7F5-47B7-A3FB-FDAC43ABE619}"/>
              </a:ext>
            </a:extLst>
          </p:cNvPr>
          <p:cNvSpPr txBox="1"/>
          <p:nvPr/>
        </p:nvSpPr>
        <p:spPr>
          <a:xfrm>
            <a:off x="646953" y="2338189"/>
            <a:ext cx="11059271" cy="1754326"/>
          </a:xfrm>
          <a:prstGeom prst="rect">
            <a:avLst/>
          </a:prstGeom>
          <a:noFill/>
        </p:spPr>
        <p:txBody>
          <a:bodyPr wrap="square">
            <a:spAutoFit/>
          </a:bodyPr>
          <a:lstStyle/>
          <a:p>
            <a:r>
              <a:rPr lang="en-US" dirty="0"/>
              <a:t>For K-12 Educators, this could be d</a:t>
            </a:r>
            <a:r>
              <a:rPr lang="en-US" sz="1800" dirty="0"/>
              <a:t>one in the  Summer, or as part of what you </a:t>
            </a:r>
            <a:r>
              <a:rPr lang="en-US" sz="1800" u="sng" dirty="0"/>
              <a:t>already</a:t>
            </a:r>
            <a:r>
              <a:rPr lang="en-US" sz="1800" dirty="0"/>
              <a:t> do as K-12 educators, as a class-based project.</a:t>
            </a:r>
          </a:p>
          <a:p>
            <a:endParaRPr lang="en-US" sz="1800" dirty="0"/>
          </a:p>
          <a:p>
            <a:r>
              <a:rPr lang="en-US" dirty="0"/>
              <a:t>Also for educators: </a:t>
            </a:r>
            <a:r>
              <a:rPr lang="en-US" sz="1800" b="1" dirty="0">
                <a:effectLst/>
                <a:latin typeface="Century Gothic" panose="020B0502020202020204" pitchFamily="34" charset="0"/>
                <a:ea typeface="Times New Roman" panose="02020603050405020304" pitchFamily="18" charset="0"/>
                <a:cs typeface="Times New Roman" panose="02020603050405020304" pitchFamily="18" charset="0"/>
              </a:rPr>
              <a:t>SPAN 6600 - Recent Trends in Foreign Language Teaching, Learning, and Acquisition</a:t>
            </a:r>
            <a:r>
              <a:rPr lang="en-US" sz="1800" b="1" dirty="0">
                <a:effectLst/>
                <a:latin typeface="Georgia" panose="02040502050405020303" pitchFamily="18" charset="0"/>
                <a:ea typeface="Times New Roman" panose="02020603050405020304" pitchFamily="18" charset="0"/>
                <a:cs typeface="Times New Roman" panose="02020603050405020304" pitchFamily="18" charset="0"/>
              </a:rPr>
              <a:t> </a:t>
            </a:r>
            <a:endParaRPr lang="en-US" sz="1800" b="1" dirty="0"/>
          </a:p>
          <a:p>
            <a:endParaRPr lang="en-US" dirty="0"/>
          </a:p>
        </p:txBody>
      </p:sp>
      <p:pic>
        <p:nvPicPr>
          <p:cNvPr id="7" name="Picture 6" descr="Diagram&#10;&#10;Description automatically generated">
            <a:extLst>
              <a:ext uri="{FF2B5EF4-FFF2-40B4-BE49-F238E27FC236}">
                <a16:creationId xmlns:a16="http://schemas.microsoft.com/office/drawing/2014/main" id="{712DE275-B355-40B7-9203-5DF20437C5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420" y="4019674"/>
            <a:ext cx="4714240" cy="2651760"/>
          </a:xfrm>
          <a:prstGeom prst="rect">
            <a:avLst/>
          </a:prstGeom>
        </p:spPr>
      </p:pic>
      <p:pic>
        <p:nvPicPr>
          <p:cNvPr id="9" name="Picture 8" descr="A person standing in a room&#10;&#10;Description automatically generated">
            <a:extLst>
              <a:ext uri="{FF2B5EF4-FFF2-40B4-BE49-F238E27FC236}">
                <a16:creationId xmlns:a16="http://schemas.microsoft.com/office/drawing/2014/main" id="{D5A00435-3F71-4570-A0A1-180AE8F9B7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9406" y="4214982"/>
            <a:ext cx="5755640" cy="2261144"/>
          </a:xfrm>
          <a:prstGeom prst="rect">
            <a:avLst/>
          </a:prstGeom>
        </p:spPr>
      </p:pic>
      <p:pic>
        <p:nvPicPr>
          <p:cNvPr id="4" name="Audio 3">
            <a:hlinkClick r:id="" action="ppaction://media"/>
            <a:extLst>
              <a:ext uri="{FF2B5EF4-FFF2-40B4-BE49-F238E27FC236}">
                <a16:creationId xmlns:a16="http://schemas.microsoft.com/office/drawing/2014/main" id="{A6BBC78E-8AB8-459D-8C78-8D73478F6A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56166473"/>
      </p:ext>
    </p:extLst>
  </p:cSld>
  <p:clrMapOvr>
    <a:masterClrMapping/>
  </p:clrMapOvr>
  <mc:AlternateContent xmlns:mc="http://schemas.openxmlformats.org/markup-compatibility/2006" xmlns:p14="http://schemas.microsoft.com/office/powerpoint/2010/main">
    <mc:Choice Requires="p14">
      <p:transition spd="slow" p14:dur="2000" advTm="53299"/>
    </mc:Choice>
    <mc:Fallback xmlns="">
      <p:transition spd="slow" advTm="53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8648B-4FDF-4B9E-A9CA-614B5277D2DD}"/>
              </a:ext>
            </a:extLst>
          </p:cNvPr>
          <p:cNvSpPr>
            <a:spLocks noGrp="1"/>
          </p:cNvSpPr>
          <p:nvPr>
            <p:ph type="title"/>
          </p:nvPr>
        </p:nvSpPr>
        <p:spPr>
          <a:xfrm>
            <a:off x="1154954" y="815926"/>
            <a:ext cx="8825659" cy="869622"/>
          </a:xfrm>
        </p:spPr>
        <p:txBody>
          <a:bodyPr/>
          <a:lstStyle/>
          <a:p>
            <a:br>
              <a:rPr lang="en-US" sz="2400" b="1" dirty="0">
                <a:solidFill>
                  <a:srgbClr val="FFFF00"/>
                </a:solidFill>
              </a:rPr>
            </a:br>
            <a:r>
              <a:rPr lang="en-US" sz="2800" b="1" i="1" dirty="0">
                <a:solidFill>
                  <a:srgbClr val="FFFF00"/>
                </a:solidFill>
              </a:rPr>
              <a:t>History, literature, film, arts…. </a:t>
            </a:r>
            <a:br>
              <a:rPr lang="en-US" dirty="0"/>
            </a:br>
            <a:endParaRPr lang="en-US" dirty="0"/>
          </a:p>
        </p:txBody>
      </p:sp>
      <p:sp>
        <p:nvSpPr>
          <p:cNvPr id="3" name="Text Placeholder 2">
            <a:extLst>
              <a:ext uri="{FF2B5EF4-FFF2-40B4-BE49-F238E27FC236}">
                <a16:creationId xmlns:a16="http://schemas.microsoft.com/office/drawing/2014/main" id="{A35BAE97-8423-4A01-BA21-00EEF1184964}"/>
              </a:ext>
            </a:extLst>
          </p:cNvPr>
          <p:cNvSpPr>
            <a:spLocks noGrp="1"/>
          </p:cNvSpPr>
          <p:nvPr>
            <p:ph type="body" idx="1"/>
          </p:nvPr>
        </p:nvSpPr>
        <p:spPr/>
        <p:txBody>
          <a:bodyPr/>
          <a:lstStyle/>
          <a:p>
            <a:endParaRPr lang="en-US"/>
          </a:p>
        </p:txBody>
      </p:sp>
      <p:pic>
        <p:nvPicPr>
          <p:cNvPr id="13" name="Picture Placeholder 12">
            <a:extLst>
              <a:ext uri="{FF2B5EF4-FFF2-40B4-BE49-F238E27FC236}">
                <a16:creationId xmlns:a16="http://schemas.microsoft.com/office/drawing/2014/main" id="{CED91303-CD7A-42AB-B1EE-E616E9C28A0C}"/>
              </a:ext>
            </a:extLst>
          </p:cNvPr>
          <p:cNvPicPr>
            <a:picLocks noGrp="1" noChangeAspect="1"/>
          </p:cNvPicPr>
          <p:nvPr>
            <p:ph type="pic" idx="15"/>
          </p:nvPr>
        </p:nvPicPr>
        <p:blipFill>
          <a:blip r:embed="rId4">
            <a:extLst>
              <a:ext uri="{28A0092B-C50C-407E-A947-70E740481C1C}">
                <a14:useLocalDpi xmlns:a14="http://schemas.microsoft.com/office/drawing/2010/main" val="0"/>
              </a:ext>
            </a:extLst>
          </a:blip>
          <a:srcRect t="6059" b="6059"/>
          <a:stretch>
            <a:fillRect/>
          </a:stretch>
        </p:blipFill>
        <p:spPr>
          <a:xfrm>
            <a:off x="1334552" y="2528693"/>
            <a:ext cx="2691242" cy="1591510"/>
          </a:xfrm>
        </p:spPr>
      </p:pic>
      <p:sp>
        <p:nvSpPr>
          <p:cNvPr id="5" name="Text Placeholder 4">
            <a:extLst>
              <a:ext uri="{FF2B5EF4-FFF2-40B4-BE49-F238E27FC236}">
                <a16:creationId xmlns:a16="http://schemas.microsoft.com/office/drawing/2014/main" id="{7F974645-7112-4948-AE16-5C5729097116}"/>
              </a:ext>
            </a:extLst>
          </p:cNvPr>
          <p:cNvSpPr>
            <a:spLocks noGrp="1"/>
          </p:cNvSpPr>
          <p:nvPr>
            <p:ph type="body" sz="half" idx="18"/>
          </p:nvPr>
        </p:nvSpPr>
        <p:spPr/>
        <p:txBody>
          <a:bodyPr/>
          <a:lstStyle/>
          <a:p>
            <a:endParaRPr lang="en-US" dirty="0"/>
          </a:p>
        </p:txBody>
      </p:sp>
      <p:sp>
        <p:nvSpPr>
          <p:cNvPr id="6" name="Text Placeholder 5">
            <a:extLst>
              <a:ext uri="{FF2B5EF4-FFF2-40B4-BE49-F238E27FC236}">
                <a16:creationId xmlns:a16="http://schemas.microsoft.com/office/drawing/2014/main" id="{487A17A5-25E2-4625-83A8-A4726F1401B9}"/>
              </a:ext>
            </a:extLst>
          </p:cNvPr>
          <p:cNvSpPr>
            <a:spLocks noGrp="1"/>
          </p:cNvSpPr>
          <p:nvPr>
            <p:ph type="body" sz="quarter" idx="3"/>
          </p:nvPr>
        </p:nvSpPr>
        <p:spPr>
          <a:xfrm>
            <a:off x="4570172" y="7451352"/>
            <a:ext cx="2743211" cy="682572"/>
          </a:xfrm>
        </p:spPr>
        <p:txBody>
          <a:bodyPr/>
          <a:lstStyle/>
          <a:p>
            <a:endParaRPr lang="en-US" dirty="0"/>
          </a:p>
        </p:txBody>
      </p:sp>
      <p:pic>
        <p:nvPicPr>
          <p:cNvPr id="15" name="Picture Placeholder 14">
            <a:extLst>
              <a:ext uri="{FF2B5EF4-FFF2-40B4-BE49-F238E27FC236}">
                <a16:creationId xmlns:a16="http://schemas.microsoft.com/office/drawing/2014/main" id="{EAACC44D-38A6-4664-B2DB-5D0131A59653}"/>
              </a:ext>
            </a:extLst>
          </p:cNvPr>
          <p:cNvPicPr>
            <a:picLocks noGrp="1" noChangeAspect="1"/>
          </p:cNvPicPr>
          <p:nvPr>
            <p:ph type="pic" idx="21"/>
          </p:nvPr>
        </p:nvPicPr>
        <p:blipFill>
          <a:blip r:embed="rId5">
            <a:extLst>
              <a:ext uri="{28A0092B-C50C-407E-A947-70E740481C1C}">
                <a14:useLocalDpi xmlns:a14="http://schemas.microsoft.com/office/drawing/2010/main" val="0"/>
              </a:ext>
            </a:extLst>
          </a:blip>
          <a:srcRect t="28171" b="28171"/>
          <a:stretch>
            <a:fillRect/>
          </a:stretch>
        </p:blipFill>
        <p:spPr>
          <a:xfrm>
            <a:off x="4545870" y="2364328"/>
            <a:ext cx="3092500" cy="1828800"/>
          </a:xfrm>
        </p:spPr>
      </p:pic>
      <p:sp>
        <p:nvSpPr>
          <p:cNvPr id="8" name="Text Placeholder 7">
            <a:extLst>
              <a:ext uri="{FF2B5EF4-FFF2-40B4-BE49-F238E27FC236}">
                <a16:creationId xmlns:a16="http://schemas.microsoft.com/office/drawing/2014/main" id="{854F2BE9-2CE3-4816-9251-F7460CB50B07}"/>
              </a:ext>
            </a:extLst>
          </p:cNvPr>
          <p:cNvSpPr>
            <a:spLocks noGrp="1"/>
          </p:cNvSpPr>
          <p:nvPr>
            <p:ph type="body" sz="half" idx="19"/>
          </p:nvPr>
        </p:nvSpPr>
        <p:spPr>
          <a:xfrm>
            <a:off x="4566901" y="4296214"/>
            <a:ext cx="3050438" cy="2461464"/>
          </a:xfrm>
        </p:spPr>
        <p:txBody>
          <a:bodyPr>
            <a:noAutofit/>
          </a:bodyPr>
          <a:lstStyle/>
          <a:p>
            <a:pPr marL="182880" marR="0" indent="-182880">
              <a:lnSpc>
                <a:spcPct val="107000"/>
              </a:lnSpc>
              <a:spcBef>
                <a:spcPts val="0"/>
              </a:spcBef>
              <a:spcAft>
                <a:spcPts val="0"/>
              </a:spcAft>
            </a:pPr>
            <a:r>
              <a:rPr lang="en-US" sz="1600" dirty="0">
                <a:effectLst/>
                <a:latin typeface="Century Gothic" panose="020B0502020202020204" pitchFamily="34" charset="0"/>
                <a:ea typeface="Calibri" panose="020F0502020204030204" pitchFamily="34" charset="0"/>
                <a:cs typeface="Arial" panose="020B0604020202020204" pitchFamily="34" charset="0"/>
              </a:rPr>
              <a:t>SPAN 6002 Humanities Research Methods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182880" marR="0" indent="-182880">
              <a:lnSpc>
                <a:spcPct val="107000"/>
              </a:lnSpc>
              <a:spcBef>
                <a:spcPts val="0"/>
              </a:spcBef>
              <a:spcAft>
                <a:spcPts val="0"/>
              </a:spcAft>
            </a:pPr>
            <a:r>
              <a:rPr lang="en-US" sz="1600" dirty="0">
                <a:effectLst/>
                <a:latin typeface="Century Gothic" panose="020B0502020202020204" pitchFamily="34" charset="0"/>
                <a:ea typeface="Calibri" panose="020F0502020204030204" pitchFamily="34" charset="0"/>
                <a:cs typeface="Arial" panose="020B0604020202020204" pitchFamily="34" charset="0"/>
              </a:rPr>
              <a:t>SPAN 6010 Hispanic Cultural Studies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182880" marR="0" indent="-182880">
              <a:lnSpc>
                <a:spcPct val="107000"/>
              </a:lnSpc>
              <a:spcBef>
                <a:spcPts val="0"/>
              </a:spcBef>
              <a:spcAft>
                <a:spcPts val="0"/>
              </a:spcAft>
            </a:pPr>
            <a:r>
              <a:rPr lang="en-US" sz="1600" dirty="0">
                <a:effectLst/>
                <a:latin typeface="Century Gothic" panose="020B0502020202020204" pitchFamily="34" charset="0"/>
                <a:ea typeface="Calibri" panose="020F0502020204030204" pitchFamily="34" charset="0"/>
                <a:cs typeface="Arial" panose="020B0604020202020204" pitchFamily="34" charset="0"/>
              </a:rPr>
              <a:t>SPAN 6020 Contemporary Issues of the Hispanic World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182880" marR="0" indent="-182880">
              <a:lnSpc>
                <a:spcPct val="107000"/>
              </a:lnSpc>
              <a:spcBef>
                <a:spcPts val="0"/>
              </a:spcBef>
              <a:spcAft>
                <a:spcPts val="0"/>
              </a:spcAft>
            </a:pPr>
            <a:r>
              <a:rPr lang="en-US" sz="1600" dirty="0">
                <a:effectLst/>
                <a:latin typeface="Century Gothic" panose="020B0502020202020204" pitchFamily="34" charset="0"/>
                <a:ea typeface="Calibri" panose="020F0502020204030204" pitchFamily="34" charset="0"/>
                <a:cs typeface="Arial" panose="020B0604020202020204" pitchFamily="34" charset="0"/>
              </a:rPr>
              <a:t>SPAN 6040 Topics in Hispanic Studies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0"/>
              </a:spcAft>
            </a:pPr>
            <a:endParaRPr lang="en-US" sz="1600" dirty="0"/>
          </a:p>
        </p:txBody>
      </p:sp>
      <p:sp>
        <p:nvSpPr>
          <p:cNvPr id="9" name="Text Placeholder 8">
            <a:extLst>
              <a:ext uri="{FF2B5EF4-FFF2-40B4-BE49-F238E27FC236}">
                <a16:creationId xmlns:a16="http://schemas.microsoft.com/office/drawing/2014/main" id="{13F91532-D97C-485F-B017-AD864C9C7298}"/>
              </a:ext>
            </a:extLst>
          </p:cNvPr>
          <p:cNvSpPr>
            <a:spLocks noGrp="1"/>
          </p:cNvSpPr>
          <p:nvPr>
            <p:ph type="body" sz="quarter" idx="13"/>
          </p:nvPr>
        </p:nvSpPr>
        <p:spPr/>
        <p:txBody>
          <a:bodyPr/>
          <a:lstStyle/>
          <a:p>
            <a:endParaRPr lang="en-US"/>
          </a:p>
        </p:txBody>
      </p:sp>
      <p:pic>
        <p:nvPicPr>
          <p:cNvPr id="17" name="Picture Placeholder 16">
            <a:extLst>
              <a:ext uri="{FF2B5EF4-FFF2-40B4-BE49-F238E27FC236}">
                <a16:creationId xmlns:a16="http://schemas.microsoft.com/office/drawing/2014/main" id="{268566CE-2A72-4F35-90CE-92B6781F2482}"/>
              </a:ext>
            </a:extLst>
          </p:cNvPr>
          <p:cNvPicPr>
            <a:picLocks noGrp="1" noChangeAspect="1"/>
          </p:cNvPicPr>
          <p:nvPr>
            <p:ph type="pic" idx="22"/>
          </p:nvPr>
        </p:nvPicPr>
        <p:blipFill>
          <a:blip r:embed="rId6">
            <a:extLst>
              <a:ext uri="{28A0092B-C50C-407E-A947-70E740481C1C}">
                <a14:useLocalDpi xmlns:a14="http://schemas.microsoft.com/office/drawing/2010/main" val="0"/>
              </a:ext>
            </a:extLst>
          </a:blip>
          <a:srcRect l="4734" r="4734"/>
          <a:stretch>
            <a:fillRect/>
          </a:stretch>
        </p:blipFill>
        <p:spPr>
          <a:xfrm>
            <a:off x="8180973" y="2455768"/>
            <a:ext cx="3336887" cy="1737360"/>
          </a:xfrm>
        </p:spPr>
      </p:pic>
      <p:sp>
        <p:nvSpPr>
          <p:cNvPr id="11" name="Text Placeholder 10">
            <a:extLst>
              <a:ext uri="{FF2B5EF4-FFF2-40B4-BE49-F238E27FC236}">
                <a16:creationId xmlns:a16="http://schemas.microsoft.com/office/drawing/2014/main" id="{968FE1EC-1BAA-480C-AE14-6EDE58052873}"/>
              </a:ext>
            </a:extLst>
          </p:cNvPr>
          <p:cNvSpPr>
            <a:spLocks noGrp="1"/>
          </p:cNvSpPr>
          <p:nvPr>
            <p:ph type="body" sz="half" idx="20"/>
          </p:nvPr>
        </p:nvSpPr>
        <p:spPr>
          <a:xfrm>
            <a:off x="7982775" y="4532844"/>
            <a:ext cx="3051096" cy="1494212"/>
          </a:xfrm>
        </p:spPr>
        <p:txBody>
          <a:bodyPr/>
          <a:lstStyle/>
          <a:p>
            <a:endParaRPr lang="en-US" dirty="0"/>
          </a:p>
        </p:txBody>
      </p:sp>
      <p:pic>
        <p:nvPicPr>
          <p:cNvPr id="19" name="Picture 18">
            <a:extLst>
              <a:ext uri="{FF2B5EF4-FFF2-40B4-BE49-F238E27FC236}">
                <a16:creationId xmlns:a16="http://schemas.microsoft.com/office/drawing/2014/main" id="{98A8743A-C388-40FE-AA19-8B914780F2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1467" y="4375052"/>
            <a:ext cx="3735901" cy="1986589"/>
          </a:xfrm>
          <a:prstGeom prst="rect">
            <a:avLst/>
          </a:prstGeom>
        </p:spPr>
      </p:pic>
      <p:pic>
        <p:nvPicPr>
          <p:cNvPr id="25" name="Picture 24">
            <a:extLst>
              <a:ext uri="{FF2B5EF4-FFF2-40B4-BE49-F238E27FC236}">
                <a16:creationId xmlns:a16="http://schemas.microsoft.com/office/drawing/2014/main" id="{1D93C1A3-6D3F-4D13-8C79-AA6BCEC0BD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3646" y="4283612"/>
            <a:ext cx="3050437" cy="2286000"/>
          </a:xfrm>
          <a:prstGeom prst="rect">
            <a:avLst/>
          </a:prstGeom>
        </p:spPr>
      </p:pic>
      <p:pic>
        <p:nvPicPr>
          <p:cNvPr id="4" name="Audio 3">
            <a:hlinkClick r:id="" action="ppaction://media"/>
            <a:extLst>
              <a:ext uri="{FF2B5EF4-FFF2-40B4-BE49-F238E27FC236}">
                <a16:creationId xmlns:a16="http://schemas.microsoft.com/office/drawing/2014/main" id="{1DDD1669-B9D1-4337-9758-03996DFCE90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77420962"/>
      </p:ext>
    </p:extLst>
  </p:cSld>
  <p:clrMapOvr>
    <a:masterClrMapping/>
  </p:clrMapOvr>
  <mc:AlternateContent xmlns:mc="http://schemas.openxmlformats.org/markup-compatibility/2006" xmlns:p14="http://schemas.microsoft.com/office/powerpoint/2010/main">
    <mc:Choice Requires="p14">
      <p:transition spd="slow" p14:dur="2000" advTm="140212"/>
    </mc:Choice>
    <mc:Fallback xmlns="">
      <p:transition spd="slow" advTm="140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2" name="Rectangle 21">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4">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Oval 22">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6" name="Oval 25">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7" name="Oval 26">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9"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30"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2" name="Rectangle 31">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4"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128074"/>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dirty="0">
              <a:solidFill>
                <a:schemeClr val="tx1"/>
              </a:solidFill>
            </a:endParaRPr>
          </a:p>
        </p:txBody>
      </p:sp>
      <p:sp>
        <p:nvSpPr>
          <p:cNvPr id="36" name="Freeform: Shape 35">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58392"/>
            <a:ext cx="12192000" cy="3033446"/>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8"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pic>
        <p:nvPicPr>
          <p:cNvPr id="16" name="Picture Placeholder 15" descr="A picture containing shape&#10;&#10;Description automatically generated">
            <a:extLst>
              <a:ext uri="{FF2B5EF4-FFF2-40B4-BE49-F238E27FC236}">
                <a16:creationId xmlns:a16="http://schemas.microsoft.com/office/drawing/2014/main" id="{7D3A62CC-02DA-405B-8E88-472B2DDDA864}"/>
              </a:ext>
            </a:extLst>
          </p:cNvPr>
          <p:cNvPicPr>
            <a:picLocks noGrp="1" noChangeAspect="1"/>
          </p:cNvPicPr>
          <p:nvPr>
            <p:ph type="pic" idx="1"/>
          </p:nvPr>
        </p:nvPicPr>
        <p:blipFill rotWithShape="1">
          <a:blip r:embed="rId5">
            <a:extLst>
              <a:ext uri="{28A0092B-C50C-407E-A947-70E740481C1C}">
                <a14:useLocalDpi xmlns:a14="http://schemas.microsoft.com/office/drawing/2010/main" val="0"/>
              </a:ext>
            </a:extLst>
          </a:blip>
          <a:srcRect r="-2" b="17556"/>
          <a:stretch/>
        </p:blipFill>
        <p:spPr>
          <a:xfrm>
            <a:off x="477085" y="466162"/>
            <a:ext cx="11237832" cy="3937502"/>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2" name="Title 1">
            <a:extLst>
              <a:ext uri="{FF2B5EF4-FFF2-40B4-BE49-F238E27FC236}">
                <a16:creationId xmlns:a16="http://schemas.microsoft.com/office/drawing/2014/main" id="{E04DEDB3-9AA2-4BBA-BF1E-3AB0E68D0BBA}"/>
              </a:ext>
            </a:extLst>
          </p:cNvPr>
          <p:cNvSpPr>
            <a:spLocks noGrp="1"/>
          </p:cNvSpPr>
          <p:nvPr>
            <p:ph type="title"/>
          </p:nvPr>
        </p:nvSpPr>
        <p:spPr>
          <a:xfrm>
            <a:off x="1154955" y="4110824"/>
            <a:ext cx="5015258" cy="1908975"/>
          </a:xfrm>
        </p:spPr>
        <p:txBody>
          <a:bodyPr vert="horz" lIns="91440" tIns="45720" rIns="91440" bIns="45720" rtlCol="0" anchor="ctr">
            <a:normAutofit/>
          </a:bodyPr>
          <a:lstStyle/>
          <a:p>
            <a:pPr marL="0" marR="0">
              <a:lnSpc>
                <a:spcPct val="90000"/>
              </a:lnSpc>
              <a:spcAft>
                <a:spcPts val="800"/>
              </a:spcAft>
            </a:pPr>
            <a:r>
              <a:rPr lang="en-US" sz="2500" dirty="0">
                <a:solidFill>
                  <a:schemeClr val="tx1"/>
                </a:solidFill>
                <a:effectLst/>
              </a:rPr>
              <a:t>Language in context: </a:t>
            </a:r>
            <a:br>
              <a:rPr lang="en-US" sz="2500" dirty="0">
                <a:solidFill>
                  <a:schemeClr val="tx1"/>
                </a:solidFill>
                <a:effectLst/>
              </a:rPr>
            </a:br>
            <a:r>
              <a:rPr lang="en-US" sz="2500" dirty="0">
                <a:solidFill>
                  <a:schemeClr val="tx1"/>
                </a:solidFill>
                <a:effectLst/>
              </a:rPr>
              <a:t>The science of language </a:t>
            </a:r>
            <a:br>
              <a:rPr lang="en-US" sz="2500" dirty="0">
                <a:solidFill>
                  <a:schemeClr val="tx1"/>
                </a:solidFill>
                <a:effectLst/>
              </a:rPr>
            </a:br>
            <a:r>
              <a:rPr lang="en-US" sz="2500" dirty="0">
                <a:solidFill>
                  <a:schemeClr val="tx1"/>
                </a:solidFill>
                <a:effectLst/>
              </a:rPr>
              <a:t>The uses of language </a:t>
            </a:r>
            <a:br>
              <a:rPr lang="en-US" sz="2500" dirty="0">
                <a:solidFill>
                  <a:schemeClr val="tx1"/>
                </a:solidFill>
                <a:effectLst/>
              </a:rPr>
            </a:br>
            <a:br>
              <a:rPr lang="en-US" sz="2500" dirty="0">
                <a:solidFill>
                  <a:schemeClr val="tx1"/>
                </a:solidFill>
                <a:effectLst/>
              </a:rPr>
            </a:br>
            <a:endParaRPr lang="en-US" sz="2500" dirty="0">
              <a:solidFill>
                <a:schemeClr val="tx1"/>
              </a:solidFill>
            </a:endParaRPr>
          </a:p>
        </p:txBody>
      </p:sp>
      <p:sp>
        <p:nvSpPr>
          <p:cNvPr id="4" name="Text Placeholder 3">
            <a:extLst>
              <a:ext uri="{FF2B5EF4-FFF2-40B4-BE49-F238E27FC236}">
                <a16:creationId xmlns:a16="http://schemas.microsoft.com/office/drawing/2014/main" id="{B16C4B9E-1395-42C4-87B6-B32BF50E127B}"/>
              </a:ext>
            </a:extLst>
          </p:cNvPr>
          <p:cNvSpPr>
            <a:spLocks noGrp="1"/>
          </p:cNvSpPr>
          <p:nvPr>
            <p:ph type="body" sz="half" idx="2"/>
          </p:nvPr>
        </p:nvSpPr>
        <p:spPr>
          <a:xfrm>
            <a:off x="6375894" y="4110824"/>
            <a:ext cx="4772509" cy="1908976"/>
          </a:xfrm>
        </p:spPr>
        <p:txBody>
          <a:bodyPr vert="horz" lIns="91440" tIns="45720" rIns="91440" bIns="45720" rtlCol="0" anchor="ctr">
            <a:normAutofit lnSpcReduction="10000"/>
          </a:bodyPr>
          <a:lstStyle/>
          <a:p>
            <a:r>
              <a:rPr lang="en-US" sz="2400" i="1" dirty="0">
                <a:solidFill>
                  <a:srgbClr val="FFFF00"/>
                </a:solidFill>
                <a:effectLst/>
              </a:rPr>
              <a:t>SPAN 6040 Current Trends in Hispanic Linguistics  </a:t>
            </a:r>
            <a:br>
              <a:rPr lang="en-US" sz="2400" i="1" dirty="0">
                <a:solidFill>
                  <a:srgbClr val="FFFF00"/>
                </a:solidFill>
                <a:effectLst/>
              </a:rPr>
            </a:br>
            <a:endParaRPr lang="en-US" sz="2400" i="1" dirty="0">
              <a:solidFill>
                <a:srgbClr val="FFFF00"/>
              </a:solidFill>
              <a:effectLst/>
            </a:endParaRPr>
          </a:p>
          <a:p>
            <a:r>
              <a:rPr lang="en-US" sz="2400" i="1" dirty="0">
                <a:solidFill>
                  <a:srgbClr val="FFFF00"/>
                </a:solidFill>
                <a:effectLst/>
              </a:rPr>
              <a:t>SPAN 6050 Professional Literacies</a:t>
            </a:r>
            <a:endParaRPr lang="en-US" sz="2400" i="1" dirty="0">
              <a:solidFill>
                <a:srgbClr val="FFFF00"/>
              </a:solidFill>
            </a:endParaRPr>
          </a:p>
        </p:txBody>
      </p:sp>
      <p:pic>
        <p:nvPicPr>
          <p:cNvPr id="3" name="Audio 2">
            <a:hlinkClick r:id="" action="ppaction://media"/>
            <a:extLst>
              <a:ext uri="{FF2B5EF4-FFF2-40B4-BE49-F238E27FC236}">
                <a16:creationId xmlns:a16="http://schemas.microsoft.com/office/drawing/2014/main" id="{C074B8AD-0789-4947-AD34-03581C24EB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896071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7030"/>
    </mc:Choice>
    <mc:Fallback xmlns="">
      <p:transition spd="slow" advTm="47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699BB-E38A-4598-8885-CE016B6F30C0}"/>
              </a:ext>
            </a:extLst>
          </p:cNvPr>
          <p:cNvSpPr>
            <a:spLocks noGrp="1"/>
          </p:cNvSpPr>
          <p:nvPr>
            <p:ph type="ctrTitle"/>
          </p:nvPr>
        </p:nvSpPr>
        <p:spPr>
          <a:xfrm>
            <a:off x="1154955" y="1000125"/>
            <a:ext cx="8825658" cy="1162050"/>
          </a:xfrm>
        </p:spPr>
        <p:txBody>
          <a:bodyPr/>
          <a:lstStyle/>
          <a:p>
            <a:r>
              <a:rPr lang="en-US" sz="3200" dirty="0"/>
              <a:t>Our first four graduates’ MA research projects reflect the possibilities we offer….</a:t>
            </a:r>
          </a:p>
        </p:txBody>
      </p:sp>
      <p:sp>
        <p:nvSpPr>
          <p:cNvPr id="3" name="Subtitle 2">
            <a:extLst>
              <a:ext uri="{FF2B5EF4-FFF2-40B4-BE49-F238E27FC236}">
                <a16:creationId xmlns:a16="http://schemas.microsoft.com/office/drawing/2014/main" id="{A3588D11-C1A4-4536-86C1-0F71D0E76FB9}"/>
              </a:ext>
            </a:extLst>
          </p:cNvPr>
          <p:cNvSpPr>
            <a:spLocks noGrp="1"/>
          </p:cNvSpPr>
          <p:nvPr>
            <p:ph type="subTitle" idx="1"/>
          </p:nvPr>
        </p:nvSpPr>
        <p:spPr>
          <a:xfrm>
            <a:off x="1154954" y="2415180"/>
            <a:ext cx="9817845" cy="3757020"/>
          </a:xfrm>
        </p:spPr>
        <p:txBody>
          <a:bodyPr>
            <a:normAutofit lnSpcReduction="10000"/>
          </a:bodyPr>
          <a:lstStyle/>
          <a:p>
            <a:r>
              <a:rPr lang="es-HN" sz="1800" dirty="0">
                <a:solidFill>
                  <a:srgbClr val="FFFF00"/>
                </a:solidFill>
                <a:effectLst/>
                <a:latin typeface="Times New Roman" panose="02020603050405020304" pitchFamily="18" charset="0"/>
                <a:ea typeface="Calibri" panose="020F0502020204030204" pitchFamily="34" charset="0"/>
              </a:rPr>
              <a:t>Contexto Familiar y Expectativas Universitarias de los Estudiantes Latinos en Los condados de Pitt y Lenoir: un Estudio de Métodos Mixtos</a:t>
            </a:r>
            <a:endParaRPr lang="es-ES_tradnl" sz="1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s-ES_tradnl" sz="1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s-ES_tradnl" sz="1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“La </a:t>
            </a:r>
            <a:r>
              <a:rPr lang="es-ES_tradnl" sz="18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ironia</a:t>
            </a:r>
            <a:r>
              <a:rPr lang="es-ES_tradnl" sz="1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del </a:t>
            </a:r>
            <a:r>
              <a:rPr lang="es-ES_tradnl" sz="1800" i="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imago </a:t>
            </a:r>
            <a:r>
              <a:rPr lang="es-ES_tradnl" sz="1800" i="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lazari</a:t>
            </a:r>
            <a:r>
              <a:rPr lang="es-ES_tradnl" sz="1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Las sutilezas de Pérez Galdós en </a:t>
            </a:r>
            <a:r>
              <a:rPr lang="es-ES_tradnl" sz="1800" i="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La Fontana de Oro</a:t>
            </a:r>
            <a:r>
              <a:rPr lang="es-ES_tradnl" sz="1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endParaRPr lang="es-E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s-ES" sz="1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“Reducir las barreras y riesgos de trastornos mentales dentro de la comunidad latina: una guía enfocada en aspectos culturales y sociales de la cultura latina”</a:t>
            </a:r>
            <a:endParaRPr lang="en-US" sz="1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ES" sz="1800" dirty="0">
                <a:solidFill>
                  <a:srgbClr val="FFFF00"/>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ES" sz="1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“Desterritorialización, transnacionalismo y </a:t>
            </a:r>
            <a:r>
              <a:rPr lang="es-ES" sz="1800"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re-espacialización</a:t>
            </a:r>
            <a:r>
              <a:rPr lang="es-ES" sz="1800"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de la música regional mexicana en los Estados Unidos”</a:t>
            </a:r>
            <a:endParaRPr lang="en-US" sz="1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Audio 3">
            <a:hlinkClick r:id="" action="ppaction://media"/>
            <a:extLst>
              <a:ext uri="{FF2B5EF4-FFF2-40B4-BE49-F238E27FC236}">
                <a16:creationId xmlns:a16="http://schemas.microsoft.com/office/drawing/2014/main" id="{776F6A00-8A13-45EC-9039-D97BD8FB5F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89849402"/>
      </p:ext>
    </p:extLst>
  </p:cSld>
  <p:clrMapOvr>
    <a:masterClrMapping/>
  </p:clrMapOvr>
  <mc:AlternateContent xmlns:mc="http://schemas.openxmlformats.org/markup-compatibility/2006" xmlns:p14="http://schemas.microsoft.com/office/powerpoint/2010/main">
    <mc:Choice Requires="p14">
      <p:transition spd="slow" p14:dur="2000" advTm="161388"/>
    </mc:Choice>
    <mc:Fallback xmlns="">
      <p:transition spd="slow" advTm="161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otalTime>5</TotalTime>
  <Words>1130</Words>
  <Application>Microsoft Office PowerPoint</Application>
  <PresentationFormat>Widescreen</PresentationFormat>
  <Paragraphs>82</Paragraphs>
  <Slides>14</Slides>
  <Notes>0</Notes>
  <HiddenSlides>0</HiddenSlides>
  <MMClips>14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Century Gothic</vt:lpstr>
      <vt:lpstr>Georgia</vt:lpstr>
      <vt:lpstr>Times New Roman</vt:lpstr>
      <vt:lpstr>Wingdings</vt:lpstr>
      <vt:lpstr>Wingdings 3</vt:lpstr>
      <vt:lpstr>Ion Boardroom</vt:lpstr>
      <vt:lpstr>  The MA in Hispanic Studies (MAHS)  Is it for you?  </vt:lpstr>
      <vt:lpstr>The MAHS: A Brief History</vt:lpstr>
      <vt:lpstr>WHO may be interested?</vt:lpstr>
      <vt:lpstr>WHY ECU?   What makes our program unique… </vt:lpstr>
      <vt:lpstr> Building on our strengths:   ENGAGEMENT  SPAN 6003 Applied Research    Methods   SPAN 6004 Engaged Field Work   SPAN 6070 Engaged Research Experience   </vt:lpstr>
      <vt:lpstr>You could even do an engaged research project on the job!</vt:lpstr>
      <vt:lpstr> History, literature, film, arts….  </vt:lpstr>
      <vt:lpstr>Language in context:  The science of language  The uses of language   </vt:lpstr>
      <vt:lpstr>Our first four graduates’ MA research projects reflect the possibilities we offer….</vt:lpstr>
      <vt:lpstr> </vt:lpstr>
      <vt:lpstr>Individual Dual Master’s Degrees: 2 degrees in 3 years!</vt:lpstr>
      <vt:lpstr>Admissions requirements </vt:lpstr>
      <vt:lpstr>Documents to be submitted for admission </vt:lpstr>
      <vt:lpstr>Interested?  Contact Dr. Almitra Medina medinaa15@ecu.edu 252-328-2104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 in Hispanic Studies (MAHS)  Is it for you?</dc:title>
  <dc:creator>666</dc:creator>
  <cp:lastModifiedBy>Medina, Almitra</cp:lastModifiedBy>
  <cp:revision>16</cp:revision>
  <dcterms:created xsi:type="dcterms:W3CDTF">2021-01-12T22:24:39Z</dcterms:created>
  <dcterms:modified xsi:type="dcterms:W3CDTF">2023-03-15T16:31:18Z</dcterms:modified>
</cp:coreProperties>
</file>